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Lst>
  <p:notesMasterIdLst>
    <p:notesMasterId r:id="rId31"/>
  </p:notesMasterIdLst>
  <p:sldIdLst>
    <p:sldId id="256" r:id="rId3"/>
    <p:sldId id="279" r:id="rId4"/>
    <p:sldId id="259" r:id="rId5"/>
    <p:sldId id="260" r:id="rId6"/>
    <p:sldId id="270" r:id="rId7"/>
    <p:sldId id="261" r:id="rId8"/>
    <p:sldId id="262" r:id="rId9"/>
    <p:sldId id="263" r:id="rId10"/>
    <p:sldId id="271" r:id="rId11"/>
    <p:sldId id="264" r:id="rId12"/>
    <p:sldId id="265" r:id="rId13"/>
    <p:sldId id="278" r:id="rId14"/>
    <p:sldId id="280" r:id="rId15"/>
    <p:sldId id="284" r:id="rId16"/>
    <p:sldId id="283" r:id="rId17"/>
    <p:sldId id="266" r:id="rId18"/>
    <p:sldId id="267" r:id="rId19"/>
    <p:sldId id="268" r:id="rId20"/>
    <p:sldId id="269" r:id="rId21"/>
    <p:sldId id="272" r:id="rId22"/>
    <p:sldId id="285" r:id="rId23"/>
    <p:sldId id="273" r:id="rId24"/>
    <p:sldId id="274" r:id="rId25"/>
    <p:sldId id="275" r:id="rId26"/>
    <p:sldId id="276" r:id="rId27"/>
    <p:sldId id="277" r:id="rId28"/>
    <p:sldId id="286" r:id="rId29"/>
    <p:sldId id="28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660"/>
  </p:normalViewPr>
  <p:slideViewPr>
    <p:cSldViewPr>
      <p:cViewPr varScale="1">
        <p:scale>
          <a:sx n="82" d="100"/>
          <a:sy n="82" d="100"/>
        </p:scale>
        <p:origin x="48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A6D59-9891-4733-8457-D146BD982048}" type="datetimeFigureOut">
              <a:rPr lang="en-IE" smtClean="0"/>
              <a:t>16/05/2020</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464402-11A3-4716-BBD4-22FD0E4BBCA6}" type="slidenum">
              <a:rPr lang="en-IE" smtClean="0"/>
              <a:t>‹#›</a:t>
            </a:fld>
            <a:endParaRPr lang="en-IE"/>
          </a:p>
        </p:txBody>
      </p:sp>
    </p:spTree>
    <p:extLst>
      <p:ext uri="{BB962C8B-B14F-4D97-AF65-F5344CB8AC3E}">
        <p14:creationId xmlns:p14="http://schemas.microsoft.com/office/powerpoint/2010/main" val="1930832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200" dirty="0"/>
              <a:t>FPGAs are commonly programmed using Hardware Description Languages (HDLs), such as VHDL or Verilog. </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dirty="0"/>
              <a:t>HDLs allow for a high degree of system control; however, they are often very verbose and time-consuming.</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dirty="0"/>
              <a:t>Therefore a alternative was developed HLS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dirty="0"/>
              <a:t>While this does reduce the customization potential of standard HDLs, it allows for the use of the FPGAs increased energy efficiency, without the time delays associated with converting an algorithm to an HDL by hand.</a:t>
            </a:r>
          </a:p>
          <a:p>
            <a:endParaRPr lang="en-IE" dirty="0"/>
          </a:p>
        </p:txBody>
      </p:sp>
      <p:sp>
        <p:nvSpPr>
          <p:cNvPr id="4" name="Slide Number Placeholder 3"/>
          <p:cNvSpPr>
            <a:spLocks noGrp="1"/>
          </p:cNvSpPr>
          <p:nvPr>
            <p:ph type="sldNum" sz="quarter" idx="5"/>
          </p:nvPr>
        </p:nvSpPr>
        <p:spPr/>
        <p:txBody>
          <a:bodyPr/>
          <a:lstStyle/>
          <a:p>
            <a:fld id="{F5F37EA1-0D9F-4FA8-BE3D-2F3D5794A2C3}" type="slidenum">
              <a:rPr lang="en-IE" smtClean="0"/>
              <a:t>2</a:t>
            </a:fld>
            <a:endParaRPr lang="en-IE"/>
          </a:p>
        </p:txBody>
      </p:sp>
    </p:spTree>
    <p:extLst>
      <p:ext uri="{BB962C8B-B14F-4D97-AF65-F5344CB8AC3E}">
        <p14:creationId xmlns:p14="http://schemas.microsoft.com/office/powerpoint/2010/main" val="593134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a:xfrm>
            <a:off x="5332412" y="5883275"/>
            <a:ext cx="4324044" cy="365125"/>
          </a:xfrm>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2993871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41B283-F67F-4B3C-9B9B-4B794127C0E0}" type="datetimeFigureOut">
              <a:rPr lang="en-IE" smtClean="0"/>
              <a:t>16/05/2020</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2171043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1012502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36087734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18941978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6002399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501605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4171592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36947788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9188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2216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a:xfrm>
            <a:off x="10951856" y="5867131"/>
            <a:ext cx="551167" cy="365125"/>
          </a:xfrm>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9004721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30273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5/16/2020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9801445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4067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75558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953669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A54C80-263E-416B-A8E0-580EDEADCBDC}" type="datetimeFigureOut">
              <a:rPr lang="en-US" smtClean="0"/>
              <a:t>5/16/2020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19954A3-9DFD-4C44-94BA-B95130A3BA1C}" type="slidenum">
              <a:rPr lang="en-US" smtClean="0"/>
              <a:t>‹#›</a:t>
            </a:fld>
            <a:endParaRPr lang="en-US" dirty="0"/>
          </a:p>
        </p:txBody>
      </p:sp>
    </p:spTree>
    <p:extLst>
      <p:ext uri="{BB962C8B-B14F-4D97-AF65-F5344CB8AC3E}">
        <p14:creationId xmlns:p14="http://schemas.microsoft.com/office/powerpoint/2010/main" val="414943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523651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5/16/2020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6630350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3095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1B283-F67F-4B3C-9B9B-4B794127C0E0}" type="datetimeFigureOut">
              <a:rPr lang="en-IE" smtClean="0"/>
              <a:t>16/05/2020</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3934095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41B283-F67F-4B3C-9B9B-4B794127C0E0}" type="datetimeFigureOut">
              <a:rPr lang="en-IE" smtClean="0"/>
              <a:t>16/05/2020</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2031316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41B283-F67F-4B3C-9B9B-4B794127C0E0}" type="datetimeFigureOut">
              <a:rPr lang="en-IE" smtClean="0"/>
              <a:t>16/05/2020</a:t>
            </a:fld>
            <a:endParaRPr lang="en-IE"/>
          </a:p>
        </p:txBody>
      </p:sp>
      <p:sp>
        <p:nvSpPr>
          <p:cNvPr id="8" name="Footer Placeholder 7"/>
          <p:cNvSpPr>
            <a:spLocks noGrp="1"/>
          </p:cNvSpPr>
          <p:nvPr>
            <p:ph type="ftr" sz="quarter" idx="11"/>
          </p:nvPr>
        </p:nvSpPr>
        <p:spPr/>
        <p:txBody>
          <a:bodyPr/>
          <a:lstStyle/>
          <a:p>
            <a:endParaRPr lang="en-IE"/>
          </a:p>
        </p:txBody>
      </p:sp>
      <p:sp>
        <p:nvSpPr>
          <p:cNvPr id="9" name="Slide Number Placeholder 8"/>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993139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41B283-F67F-4B3C-9B9B-4B794127C0E0}" type="datetimeFigureOut">
              <a:rPr lang="en-IE" smtClean="0"/>
              <a:t>16/05/2020</a:t>
            </a:fld>
            <a:endParaRPr lang="en-IE"/>
          </a:p>
        </p:txBody>
      </p:sp>
      <p:sp>
        <p:nvSpPr>
          <p:cNvPr id="4" name="Footer Placeholder 3"/>
          <p:cNvSpPr>
            <a:spLocks noGrp="1"/>
          </p:cNvSpPr>
          <p:nvPr>
            <p:ph type="ftr" sz="quarter" idx="11"/>
          </p:nvPr>
        </p:nvSpPr>
        <p:spPr/>
        <p:txBody>
          <a:bodyPr/>
          <a:lstStyle/>
          <a:p>
            <a:endParaRPr lang="en-IE"/>
          </a:p>
        </p:txBody>
      </p:sp>
      <p:sp>
        <p:nvSpPr>
          <p:cNvPr id="5" name="Slide Number Placeholder 4"/>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180421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41B283-F67F-4B3C-9B9B-4B794127C0E0}" type="datetimeFigureOut">
              <a:rPr lang="en-IE" smtClean="0"/>
              <a:t>16/05/2020</a:t>
            </a:fld>
            <a:endParaRPr lang="en-IE"/>
          </a:p>
        </p:txBody>
      </p:sp>
      <p:sp>
        <p:nvSpPr>
          <p:cNvPr id="3" name="Footer Placeholder 2"/>
          <p:cNvSpPr>
            <a:spLocks noGrp="1"/>
          </p:cNvSpPr>
          <p:nvPr>
            <p:ph type="ftr" sz="quarter" idx="11"/>
          </p:nvPr>
        </p:nvSpPr>
        <p:spPr/>
        <p:txBody>
          <a:bodyPr/>
          <a:lstStyle/>
          <a:p>
            <a:endParaRPr lang="en-IE"/>
          </a:p>
        </p:txBody>
      </p:sp>
      <p:sp>
        <p:nvSpPr>
          <p:cNvPr id="4" name="Slide Number Placeholder 3"/>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293053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41B283-F67F-4B3C-9B9B-4B794127C0E0}" type="datetimeFigureOut">
              <a:rPr lang="en-IE" smtClean="0"/>
              <a:t>16/05/2020</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2914823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41B283-F67F-4B3C-9B9B-4B794127C0E0}" type="datetimeFigureOut">
              <a:rPr lang="en-IE" smtClean="0"/>
              <a:t>16/05/2020</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1BBCD83-7E68-459F-B9E6-A9E82DBDB34A}" type="slidenum">
              <a:rPr lang="en-IE" smtClean="0"/>
              <a:t>‹#›</a:t>
            </a:fld>
            <a:endParaRPr lang="en-IE"/>
          </a:p>
        </p:txBody>
      </p:sp>
    </p:spTree>
    <p:extLst>
      <p:ext uri="{BB962C8B-B14F-4D97-AF65-F5344CB8AC3E}">
        <p14:creationId xmlns:p14="http://schemas.microsoft.com/office/powerpoint/2010/main" val="341480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641B283-F67F-4B3C-9B9B-4B794127C0E0}" type="datetimeFigureOut">
              <a:rPr lang="en-IE" smtClean="0"/>
              <a:t>16/05/2020</a:t>
            </a:fld>
            <a:endParaRPr lang="en-IE"/>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E"/>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1BBCD83-7E68-459F-B9E6-A9E82DBDB34A}" type="slidenum">
              <a:rPr lang="en-IE" smtClean="0"/>
              <a:t>‹#›</a:t>
            </a:fld>
            <a:endParaRPr lang="en-IE"/>
          </a:p>
        </p:txBody>
      </p:sp>
    </p:spTree>
    <p:extLst>
      <p:ext uri="{BB962C8B-B14F-4D97-AF65-F5344CB8AC3E}">
        <p14:creationId xmlns:p14="http://schemas.microsoft.com/office/powerpoint/2010/main" val="19372792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641B283-F67F-4B3C-9B9B-4B794127C0E0}" type="datetimeFigureOut">
              <a:rPr lang="en-IE" smtClean="0"/>
              <a:t>16/05/2020</a:t>
            </a:fld>
            <a:endParaRPr lang="en-IE"/>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E"/>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1BBCD83-7E68-459F-B9E6-A9E82DBDB34A}" type="slidenum">
              <a:rPr lang="en-IE" smtClean="0"/>
              <a:t>‹#›</a:t>
            </a:fld>
            <a:endParaRPr lang="en-IE"/>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2732480"/>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9.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9.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19.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s://pynq.readthedocs.io/en/v2.3/getting_started.html" TargetMode="Externa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file:///\\192.168.2.99\xilinx" TargetMode="External"/><Relationship Id="rId1" Type="http://schemas.openxmlformats.org/officeDocument/2006/relationships/slideLayout" Target="../slideLayouts/slideLayout19.xml"/><Relationship Id="rId5" Type="http://schemas.openxmlformats.org/officeDocument/2006/relationships/image" Target="../media/image35.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file:///\\192.168.2.99\xilinx" TargetMode="External"/><Relationship Id="rId1" Type="http://schemas.openxmlformats.org/officeDocument/2006/relationships/slideLayout" Target="../slideLayouts/slideLayout19.xml"/><Relationship Id="rId5" Type="http://schemas.openxmlformats.org/officeDocument/2006/relationships/image" Target="../media/image38.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192.168.2.99/" TargetMode="External"/><Relationship Id="rId1" Type="http://schemas.openxmlformats.org/officeDocument/2006/relationships/slideLayout" Target="../slideLayouts/slideLayout19.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9.xml"/><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pynq.readthedocs.io/en/v2.3/overlay_design_methodology/board_settings.html" TargetMode="Externa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52AE5-EE79-4D32-ABBC-F144715C5ADA}"/>
              </a:ext>
            </a:extLst>
          </p:cNvPr>
          <p:cNvSpPr>
            <a:spLocks noGrp="1"/>
          </p:cNvSpPr>
          <p:nvPr>
            <p:ph type="ctrTitle"/>
          </p:nvPr>
        </p:nvSpPr>
        <p:spPr/>
        <p:txBody>
          <a:bodyPr/>
          <a:lstStyle/>
          <a:p>
            <a:r>
              <a:rPr lang="en-IE" dirty="0">
                <a:latin typeface="Times New Roman" panose="02020603050405020304" pitchFamily="18" charset="0"/>
                <a:cs typeface="Times New Roman" panose="02020603050405020304" pitchFamily="18" charset="0"/>
              </a:rPr>
              <a:t>Vivado HLS to </a:t>
            </a:r>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 Tutorial</a:t>
            </a:r>
          </a:p>
        </p:txBody>
      </p:sp>
      <p:sp>
        <p:nvSpPr>
          <p:cNvPr id="3" name="Subtitle 2">
            <a:extLst>
              <a:ext uri="{FF2B5EF4-FFF2-40B4-BE49-F238E27FC236}">
                <a16:creationId xmlns:a16="http://schemas.microsoft.com/office/drawing/2014/main" id="{68071D2F-83F6-496C-B0E9-ED029C2BD3AA}"/>
              </a:ext>
            </a:extLst>
          </p:cNvPr>
          <p:cNvSpPr>
            <a:spLocks noGrp="1"/>
          </p:cNvSpPr>
          <p:nvPr>
            <p:ph type="subTitle" idx="1"/>
          </p:nvPr>
        </p:nvSpPr>
        <p:spPr/>
        <p:txBody>
          <a:bodyPr/>
          <a:lstStyle/>
          <a:p>
            <a:r>
              <a:rPr lang="en-IE" dirty="0">
                <a:latin typeface="Times New Roman" panose="02020603050405020304" pitchFamily="18" charset="0"/>
                <a:cs typeface="Times New Roman" panose="02020603050405020304" pitchFamily="18" charset="0"/>
              </a:rPr>
              <a:t>Donal Conneely: 15378661</a:t>
            </a:r>
          </a:p>
        </p:txBody>
      </p:sp>
    </p:spTree>
    <p:extLst>
      <p:ext uri="{BB962C8B-B14F-4D97-AF65-F5344CB8AC3E}">
        <p14:creationId xmlns:p14="http://schemas.microsoft.com/office/powerpoint/2010/main" val="1610689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2AA05-3A2F-43DF-8C48-A2B7E8082CEB}"/>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Header File (.H)</a:t>
            </a:r>
          </a:p>
        </p:txBody>
      </p:sp>
      <p:sp>
        <p:nvSpPr>
          <p:cNvPr id="3" name="Content Placeholder 2">
            <a:extLst>
              <a:ext uri="{FF2B5EF4-FFF2-40B4-BE49-F238E27FC236}">
                <a16:creationId xmlns:a16="http://schemas.microsoft.com/office/drawing/2014/main" id="{9502E305-2D22-48F8-BF56-DB6036661457}"/>
              </a:ext>
            </a:extLst>
          </p:cNvPr>
          <p:cNvSpPr>
            <a:spLocks noGrp="1"/>
          </p:cNvSpPr>
          <p:nvPr>
            <p:ph idx="1"/>
          </p:nvPr>
        </p:nvSpPr>
        <p:spPr>
          <a:xfrm>
            <a:off x="1097280" y="1845734"/>
            <a:ext cx="10058400" cy="4340462"/>
          </a:xfrm>
        </p:spPr>
        <p:txBody>
          <a:bodyPr/>
          <a:lstStyle/>
          <a:p>
            <a:pPr marL="0" indent="0">
              <a:buNone/>
            </a:pPr>
            <a:r>
              <a:rPr lang="en-IE" dirty="0">
                <a:latin typeface="Times New Roman" panose="02020603050405020304" pitchFamily="18" charset="0"/>
                <a:cs typeface="Times New Roman" panose="02020603050405020304" pitchFamily="18" charset="0"/>
              </a:rPr>
              <a:t>A single header file is required.</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This file acts as the link to match the Testbench to the Design File, otherwise the Testbench cannot operate.</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Acts as a import in C/C++. Using this the user can define functions that the Testbench is allowed to call from the Design File.</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Additionally can be used to define constant values or user defined Variable Types for use in any file which imports the Header.</a:t>
            </a:r>
          </a:p>
          <a:p>
            <a:pPr marL="201168" lvl="1" indent="0">
              <a:buNone/>
            </a:pPr>
            <a:endParaRPr lang="en-I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D63F0E8-D296-454C-87D9-3466C252477C}"/>
              </a:ext>
            </a:extLst>
          </p:cNvPr>
          <p:cNvPicPr>
            <a:picLocks noChangeAspect="1"/>
          </p:cNvPicPr>
          <p:nvPr/>
        </p:nvPicPr>
        <p:blipFill>
          <a:blip r:embed="rId2"/>
          <a:stretch>
            <a:fillRect/>
          </a:stretch>
        </p:blipFill>
        <p:spPr>
          <a:xfrm>
            <a:off x="4625997" y="4135224"/>
            <a:ext cx="2800350" cy="1543050"/>
          </a:xfrm>
          <a:prstGeom prst="rect">
            <a:avLst/>
          </a:prstGeom>
          <a:ln>
            <a:solidFill>
              <a:schemeClr val="tx1"/>
            </a:solidFill>
          </a:ln>
        </p:spPr>
      </p:pic>
    </p:spTree>
    <p:extLst>
      <p:ext uri="{BB962C8B-B14F-4D97-AF65-F5344CB8AC3E}">
        <p14:creationId xmlns:p14="http://schemas.microsoft.com/office/powerpoint/2010/main" val="3779154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240B-2340-4AB1-A0F2-5079CED2AD61}"/>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Testbench File (.C or .CPP)</a:t>
            </a:r>
          </a:p>
        </p:txBody>
      </p:sp>
      <p:sp>
        <p:nvSpPr>
          <p:cNvPr id="3" name="Content Placeholder 2">
            <a:extLst>
              <a:ext uri="{FF2B5EF4-FFF2-40B4-BE49-F238E27FC236}">
                <a16:creationId xmlns:a16="http://schemas.microsoft.com/office/drawing/2014/main" id="{22D4FBA0-D33E-4D00-A917-EA947310916E}"/>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Tests the Design File.</a:t>
            </a:r>
          </a:p>
          <a:p>
            <a:r>
              <a:rPr lang="en-IE" dirty="0">
                <a:latin typeface="Times New Roman" panose="02020603050405020304" pitchFamily="18" charset="0"/>
                <a:cs typeface="Times New Roman" panose="02020603050405020304" pitchFamily="18" charset="0"/>
              </a:rPr>
              <a:t>Must include reference to the </a:t>
            </a:r>
            <a:r>
              <a:rPr lang="en-IE" b="1" dirty="0">
                <a:latin typeface="Times New Roman" panose="02020603050405020304" pitchFamily="18" charset="0"/>
                <a:cs typeface="Times New Roman" panose="02020603050405020304" pitchFamily="18" charset="0"/>
              </a:rPr>
              <a:t>Top</a:t>
            </a:r>
            <a:r>
              <a:rPr lang="en-IE" dirty="0">
                <a:latin typeface="Times New Roman" panose="02020603050405020304" pitchFamily="18" charset="0"/>
                <a:cs typeface="Times New Roman" panose="02020603050405020304" pitchFamily="18" charset="0"/>
              </a:rPr>
              <a:t> design file.</a:t>
            </a:r>
          </a:p>
          <a:p>
            <a:endParaRPr lang="en-I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EFCB74-FE85-47DC-92C4-5A1ECE31E89D}"/>
              </a:ext>
            </a:extLst>
          </p:cNvPr>
          <p:cNvPicPr>
            <a:picLocks noChangeAspect="1"/>
          </p:cNvPicPr>
          <p:nvPr/>
        </p:nvPicPr>
        <p:blipFill>
          <a:blip r:embed="rId2"/>
          <a:stretch>
            <a:fillRect/>
          </a:stretch>
        </p:blipFill>
        <p:spPr>
          <a:xfrm>
            <a:off x="4528774" y="2774356"/>
            <a:ext cx="3248025" cy="3508458"/>
          </a:xfrm>
          <a:prstGeom prst="rect">
            <a:avLst/>
          </a:prstGeom>
          <a:ln>
            <a:solidFill>
              <a:schemeClr val="tx1"/>
            </a:solidFill>
          </a:ln>
        </p:spPr>
      </p:pic>
    </p:spTree>
    <p:extLst>
      <p:ext uri="{BB962C8B-B14F-4D97-AF65-F5344CB8AC3E}">
        <p14:creationId xmlns:p14="http://schemas.microsoft.com/office/powerpoint/2010/main" val="869479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C7427-1D97-4D1C-9213-FD624861D01B}"/>
              </a:ext>
            </a:extLst>
          </p:cNvPr>
          <p:cNvSpPr>
            <a:spLocks noGrp="1"/>
          </p:cNvSpPr>
          <p:nvPr>
            <p:ph type="title"/>
          </p:nvPr>
        </p:nvSpPr>
        <p:spPr>
          <a:xfrm>
            <a:off x="1097280" y="286603"/>
            <a:ext cx="10058400" cy="1450757"/>
          </a:xfrm>
        </p:spPr>
        <p:txBody>
          <a:bodyPr>
            <a:normAutofit/>
          </a:bodyPr>
          <a:lstStyle/>
          <a:p>
            <a:r>
              <a:rPr lang="en-IE" dirty="0">
                <a:latin typeface="Times New Roman" panose="02020603050405020304" pitchFamily="18" charset="0"/>
                <a:cs typeface="Times New Roman" panose="02020603050405020304" pitchFamily="18" charset="0"/>
              </a:rPr>
              <a:t>AXI (Advanced eXtensible Interface)</a:t>
            </a:r>
          </a:p>
        </p:txBody>
      </p:sp>
      <p:sp>
        <p:nvSpPr>
          <p:cNvPr id="3" name="Content Placeholder 2">
            <a:extLst>
              <a:ext uri="{FF2B5EF4-FFF2-40B4-BE49-F238E27FC236}">
                <a16:creationId xmlns:a16="http://schemas.microsoft.com/office/drawing/2014/main" id="{5E356E50-1A6C-4156-B4FB-50CDE2F95F2C}"/>
              </a:ext>
            </a:extLst>
          </p:cNvPr>
          <p:cNvSpPr>
            <a:spLocks noGrp="1"/>
          </p:cNvSpPr>
          <p:nvPr>
            <p:ph idx="1"/>
          </p:nvPr>
        </p:nvSpPr>
        <p:spPr>
          <a:xfrm>
            <a:off x="1097279" y="1845734"/>
            <a:ext cx="6454987" cy="4023360"/>
          </a:xfrm>
        </p:spPr>
        <p:txBody>
          <a:bodyPr>
            <a:normAutofit/>
          </a:bodyPr>
          <a:lstStyle/>
          <a:p>
            <a:r>
              <a:rPr lang="en-IE" sz="1800" dirty="0">
                <a:latin typeface="Times New Roman" panose="02020603050405020304" pitchFamily="18" charset="0"/>
                <a:cs typeface="Times New Roman" panose="02020603050405020304" pitchFamily="18" charset="0"/>
              </a:rPr>
              <a:t>FPGAs are typically broken into two primary parts: The Processing System (PS) and The Programmable Logic (PL).</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 PS component runs the code and handles communication with external devices, such as sensors. This components acts similar to a microcontroller device.</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 PL is where the IP Blocks generated by the HDLs are stored. These IP Blocks are programmed by the HDLs to mimic the functionality of Hardware Implementations.</a:t>
            </a:r>
          </a:p>
          <a:p>
            <a:r>
              <a:rPr lang="en-IE" sz="1800" dirty="0">
                <a:latin typeface="Times New Roman" panose="02020603050405020304" pitchFamily="18" charset="0"/>
                <a:cs typeface="Times New Roman" panose="02020603050405020304" pitchFamily="18" charset="0"/>
              </a:rPr>
              <a:t>In order the communicate between the two components the system must use what is known as the Advanced eXtensible Interface (AXI).</a:t>
            </a:r>
          </a:p>
          <a:p>
            <a:r>
              <a:rPr lang="en-IE" sz="1800" dirty="0">
                <a:latin typeface="Times New Roman" panose="02020603050405020304" pitchFamily="18" charset="0"/>
                <a:cs typeface="Times New Roman" panose="02020603050405020304" pitchFamily="18" charset="0"/>
              </a:rPr>
              <a:t>The AXI bus is the primary gateway between the two parts of the FPGA.</a:t>
            </a:r>
          </a:p>
          <a:p>
            <a:r>
              <a:rPr lang="en-IE" sz="1800" dirty="0">
                <a:latin typeface="Times New Roman" panose="02020603050405020304" pitchFamily="18" charset="0"/>
                <a:cs typeface="Times New Roman" panose="02020603050405020304" pitchFamily="18" charset="0"/>
              </a:rPr>
              <a:t>There are two types of AXI: AXI4 Memory Map and AXI-Stream. </a:t>
            </a:r>
          </a:p>
          <a:p>
            <a:pPr marL="201168" lvl="1" indent="0">
              <a:buNone/>
            </a:pPr>
            <a:endParaRPr lang="en-IE" sz="15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723F6FE3-E3EA-4343-B9C3-4C567F612B7C}"/>
              </a:ext>
            </a:extLst>
          </p:cNvPr>
          <p:cNvPicPr/>
          <p:nvPr/>
        </p:nvPicPr>
        <p:blipFill rotWithShape="1">
          <a:blip r:embed="rId2"/>
          <a:srcRect t="16481"/>
          <a:stretch/>
        </p:blipFill>
        <p:spPr>
          <a:xfrm>
            <a:off x="7619967" y="1894114"/>
            <a:ext cx="4192588" cy="3834881"/>
          </a:xfrm>
          <a:prstGeom prst="rect">
            <a:avLst/>
          </a:prstGeom>
          <a:ln>
            <a:solidFill>
              <a:schemeClr val="tx1"/>
            </a:solidFill>
          </a:ln>
        </p:spPr>
      </p:pic>
    </p:spTree>
    <p:extLst>
      <p:ext uri="{BB962C8B-B14F-4D97-AF65-F5344CB8AC3E}">
        <p14:creationId xmlns:p14="http://schemas.microsoft.com/office/powerpoint/2010/main" val="3807863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3B56F-1DE1-4412-AAFF-5229E9D0A6D7}"/>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AXI4-Memory Mapped</a:t>
            </a:r>
            <a:endParaRPr lang="en-IE" dirty="0"/>
          </a:p>
        </p:txBody>
      </p:sp>
      <p:sp>
        <p:nvSpPr>
          <p:cNvPr id="3" name="Content Placeholder 2">
            <a:extLst>
              <a:ext uri="{FF2B5EF4-FFF2-40B4-BE49-F238E27FC236}">
                <a16:creationId xmlns:a16="http://schemas.microsoft.com/office/drawing/2014/main" id="{E617C6E4-36A0-4992-B3A8-BFA5BC7CA4C6}"/>
              </a:ext>
            </a:extLst>
          </p:cNvPr>
          <p:cNvSpPr>
            <a:spLocks noGrp="1"/>
          </p:cNvSpPr>
          <p:nvPr>
            <p:ph idx="1"/>
          </p:nvPr>
        </p:nvSpPr>
        <p:spPr/>
        <p:txBody>
          <a:bodyPr>
            <a:normAutofit/>
          </a:bodyPr>
          <a:lstStyle/>
          <a:p>
            <a:pPr algn="just"/>
            <a:r>
              <a:rPr lang="en-IE" sz="1600" dirty="0">
                <a:latin typeface="Times New Roman" panose="02020603050405020304" pitchFamily="18" charset="0"/>
                <a:cs typeface="Times New Roman" panose="02020603050405020304" pitchFamily="18" charset="0"/>
              </a:rPr>
              <a:t>In AXI4 Memory Map, the system describes communication between a single AXI master and an AXI slave.</a:t>
            </a:r>
          </a:p>
          <a:p>
            <a:pPr lvl="1" algn="just">
              <a:buFont typeface="Wingdings" panose="05000000000000000000" pitchFamily="2" charset="2"/>
              <a:buChar char="§"/>
            </a:pPr>
            <a:r>
              <a:rPr lang="en-IE" sz="1400" dirty="0">
                <a:latin typeface="Times New Roman" panose="02020603050405020304" pitchFamily="18" charset="0"/>
                <a:cs typeface="Times New Roman" panose="02020603050405020304" pitchFamily="18" charset="0"/>
              </a:rPr>
              <a:t>The master selects the specific memory address that they wish to send data two.</a:t>
            </a:r>
          </a:p>
          <a:p>
            <a:pPr lvl="1" algn="just">
              <a:buFont typeface="Wingdings" panose="05000000000000000000" pitchFamily="2" charset="2"/>
              <a:buChar char="§"/>
            </a:pPr>
            <a:r>
              <a:rPr lang="en-IE" sz="1400" dirty="0">
                <a:latin typeface="Times New Roman" panose="02020603050405020304" pitchFamily="18" charset="0"/>
                <a:cs typeface="Times New Roman" panose="02020603050405020304" pitchFamily="18" charset="0"/>
              </a:rPr>
              <a:t>Both the sender and receiver must keep track of the exact memory location in use.</a:t>
            </a:r>
          </a:p>
          <a:p>
            <a:pPr algn="just"/>
            <a:r>
              <a:rPr lang="en-IE" sz="1600" dirty="0">
                <a:latin typeface="Times New Roman" panose="02020603050405020304" pitchFamily="18" charset="0"/>
                <a:cs typeface="Times New Roman" panose="02020603050405020304" pitchFamily="18" charset="0"/>
              </a:rPr>
              <a:t>AXI4 Memory Map breaks down into two types, AXI4 and AXI4-Lite.</a:t>
            </a:r>
          </a:p>
          <a:p>
            <a:pPr lvl="1" algn="just">
              <a:buFont typeface="Wingdings" panose="05000000000000000000" pitchFamily="2" charset="2"/>
              <a:buChar char="§"/>
            </a:pPr>
            <a:r>
              <a:rPr lang="en-IE" sz="1400" dirty="0">
                <a:latin typeface="Times New Roman" panose="02020603050405020304" pitchFamily="18" charset="0"/>
                <a:cs typeface="Times New Roman" panose="02020603050405020304" pitchFamily="18" charset="0"/>
              </a:rPr>
              <a:t>AXI4 deals with memory mapping of large values and is designed for high-performance memory-mapped requirements.</a:t>
            </a:r>
          </a:p>
          <a:p>
            <a:pPr lvl="1" algn="just">
              <a:buFont typeface="Wingdings" panose="05000000000000000000" pitchFamily="2" charset="2"/>
              <a:buChar char="§"/>
            </a:pPr>
            <a:r>
              <a:rPr lang="en-IE" sz="1400" dirty="0">
                <a:latin typeface="Times New Roman" panose="02020603050405020304" pitchFamily="18" charset="0"/>
                <a:cs typeface="Times New Roman" panose="02020603050405020304" pitchFamily="18" charset="0"/>
              </a:rPr>
              <a:t>AXI4-Lite is a designed for more simplistic data, typically single integer values and is utilized for the single bit memory map transactions.</a:t>
            </a:r>
          </a:p>
          <a:p>
            <a:pPr algn="just"/>
            <a:r>
              <a:rPr lang="en-IE" sz="1600" dirty="0">
                <a:latin typeface="Times New Roman" panose="02020603050405020304" pitchFamily="18" charset="0"/>
                <a:cs typeface="Times New Roman" panose="02020603050405020304" pitchFamily="18" charset="0"/>
              </a:rPr>
              <a:t>In </a:t>
            </a:r>
            <a:r>
              <a:rPr lang="en-IE" sz="1600" dirty="0" err="1">
                <a:latin typeface="Times New Roman" panose="02020603050405020304" pitchFamily="18" charset="0"/>
                <a:cs typeface="Times New Roman" panose="02020603050405020304" pitchFamily="18" charset="0"/>
              </a:rPr>
              <a:t>Vivado</a:t>
            </a:r>
            <a:r>
              <a:rPr lang="en-IE" sz="1600" dirty="0">
                <a:latin typeface="Times New Roman" panose="02020603050405020304" pitchFamily="18" charset="0"/>
                <a:cs typeface="Times New Roman" panose="02020603050405020304" pitchFamily="18" charset="0"/>
              </a:rPr>
              <a:t> HLS to use the AXI the relevant pragmas must be added to the Design File (This is an AXI-Lite Example).</a:t>
            </a:r>
          </a:p>
          <a:p>
            <a:pPr lvl="1" algn="just">
              <a:buFont typeface="Wingdings" panose="05000000000000000000" pitchFamily="2" charset="2"/>
              <a:buChar char="§"/>
            </a:pPr>
            <a:r>
              <a:rPr lang="en-IE" sz="1400" dirty="0">
                <a:latin typeface="Times New Roman" panose="02020603050405020304" pitchFamily="18" charset="0"/>
                <a:cs typeface="Times New Roman" panose="02020603050405020304" pitchFamily="18" charset="0"/>
              </a:rPr>
              <a:t>(Note the </a:t>
            </a:r>
            <a:r>
              <a:rPr lang="en-IE" sz="1400" b="1" i="1" dirty="0">
                <a:latin typeface="Times New Roman" panose="02020603050405020304" pitchFamily="18" charset="0"/>
                <a:cs typeface="Times New Roman" panose="02020603050405020304" pitchFamily="18" charset="0"/>
              </a:rPr>
              <a:t>return</a:t>
            </a:r>
            <a:r>
              <a:rPr lang="en-IE" sz="1400" dirty="0">
                <a:latin typeface="Times New Roman" panose="02020603050405020304" pitchFamily="18" charset="0"/>
                <a:cs typeface="Times New Roman" panose="02020603050405020304" pitchFamily="18" charset="0"/>
              </a:rPr>
              <a:t> value </a:t>
            </a:r>
            <a:r>
              <a:rPr lang="en-IE" sz="1400" b="1" dirty="0">
                <a:latin typeface="Times New Roman" panose="02020603050405020304" pitchFamily="18" charset="0"/>
                <a:cs typeface="Times New Roman" panose="02020603050405020304" pitchFamily="18" charset="0"/>
              </a:rPr>
              <a:t>cannot</a:t>
            </a:r>
            <a:r>
              <a:rPr lang="en-IE" sz="1400" dirty="0">
                <a:latin typeface="Times New Roman" panose="02020603050405020304" pitchFamily="18" charset="0"/>
                <a:cs typeface="Times New Roman" panose="02020603050405020304" pitchFamily="18" charset="0"/>
              </a:rPr>
              <a:t> be used across AXI as it is used as an ap control system, therefore the design must take the Output line(s) as an input. The default value is </a:t>
            </a:r>
            <a:r>
              <a:rPr lang="en-IE" sz="1400" b="1" i="1" dirty="0" err="1">
                <a:latin typeface="Times New Roman" panose="02020603050405020304" pitchFamily="18" charset="0"/>
                <a:cs typeface="Times New Roman" panose="02020603050405020304" pitchFamily="18" charset="0"/>
              </a:rPr>
              <a:t>ap_ctrl_none</a:t>
            </a:r>
            <a:r>
              <a:rPr lang="en-IE" sz="1400" dirty="0">
                <a:latin typeface="Times New Roman" panose="02020603050405020304" pitchFamily="18" charset="0"/>
                <a:cs typeface="Times New Roman" panose="02020603050405020304" pitchFamily="18" charset="0"/>
              </a:rPr>
              <a:t>).</a:t>
            </a:r>
          </a:p>
          <a:p>
            <a:pPr algn="just"/>
            <a:endParaRPr lang="en-IE" sz="1800" dirty="0">
              <a:latin typeface="Times New Roman" panose="02020603050405020304" pitchFamily="18" charset="0"/>
              <a:cs typeface="Times New Roman" panose="02020603050405020304" pitchFamily="18" charset="0"/>
            </a:endParaRPr>
          </a:p>
          <a:p>
            <a:pPr algn="just"/>
            <a:endParaRPr lang="en-IE"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DE3B9EB-8B5B-4961-B571-AFC554364DB7}"/>
              </a:ext>
            </a:extLst>
          </p:cNvPr>
          <p:cNvPicPr>
            <a:picLocks noChangeAspect="1"/>
          </p:cNvPicPr>
          <p:nvPr/>
        </p:nvPicPr>
        <p:blipFill>
          <a:blip r:embed="rId2"/>
          <a:stretch>
            <a:fillRect/>
          </a:stretch>
        </p:blipFill>
        <p:spPr>
          <a:xfrm>
            <a:off x="3842578" y="4748039"/>
            <a:ext cx="4029075" cy="1522134"/>
          </a:xfrm>
          <a:prstGeom prst="rect">
            <a:avLst/>
          </a:prstGeom>
          <a:ln>
            <a:solidFill>
              <a:schemeClr val="tx1"/>
            </a:solidFill>
          </a:ln>
        </p:spPr>
      </p:pic>
    </p:spTree>
    <p:extLst>
      <p:ext uri="{BB962C8B-B14F-4D97-AF65-F5344CB8AC3E}">
        <p14:creationId xmlns:p14="http://schemas.microsoft.com/office/powerpoint/2010/main" val="1030439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03F6-6F04-499C-A2A7-1052AED71ECA}"/>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AXI-Stream</a:t>
            </a:r>
            <a:endParaRPr lang="en-IE" dirty="0"/>
          </a:p>
        </p:txBody>
      </p:sp>
      <p:sp>
        <p:nvSpPr>
          <p:cNvPr id="3" name="Content Placeholder 2">
            <a:extLst>
              <a:ext uri="{FF2B5EF4-FFF2-40B4-BE49-F238E27FC236}">
                <a16:creationId xmlns:a16="http://schemas.microsoft.com/office/drawing/2014/main" id="{6365111A-745D-4D50-B3FF-787F91FA8D60}"/>
              </a:ext>
            </a:extLst>
          </p:cNvPr>
          <p:cNvSpPr>
            <a:spLocks noGrp="1"/>
          </p:cNvSpPr>
          <p:nvPr>
            <p:ph idx="1"/>
          </p:nvPr>
        </p:nvSpPr>
        <p:spPr/>
        <p:txBody>
          <a:bodyPr/>
          <a:lstStyle/>
          <a:p>
            <a:r>
              <a:rPr lang="en-IE" sz="1800" dirty="0">
                <a:latin typeface="Times New Roman" panose="02020603050405020304" pitchFamily="18" charset="0"/>
                <a:cs typeface="Times New Roman" panose="02020603050405020304" pitchFamily="18" charset="0"/>
              </a:rPr>
              <a:t>The AXI-Stream interface relates to transmission of data that is continuous or must be kept together in some way.</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Example Voice or Video data.</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This data is sent in the form of packets rather than single values.</a:t>
            </a:r>
          </a:p>
          <a:p>
            <a:r>
              <a:rPr lang="en-IE" sz="1800" dirty="0">
                <a:latin typeface="Times New Roman" panose="02020603050405020304" pitchFamily="18" charset="0"/>
                <a:cs typeface="Times New Roman" panose="02020603050405020304" pitchFamily="18" charset="0"/>
              </a:rPr>
              <a:t>AXI-Stream removes the requirement for specific memory addressing. Instead the data passes through what is known as the AXI Direct Memory Access (AXI-DMA).</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This system acts as a form of register buffer, transferring streams of bytes between the PS and a pre-set location in memory.</a:t>
            </a:r>
          </a:p>
          <a:p>
            <a:r>
              <a:rPr lang="en-IE" sz="1800" dirty="0">
                <a:latin typeface="Times New Roman" panose="02020603050405020304" pitchFamily="18" charset="0"/>
                <a:cs typeface="Times New Roman" panose="02020603050405020304" pitchFamily="18" charset="0"/>
              </a:rPr>
              <a:t>The advantage of AXI-Stream is that the system does not need to manage the specific memory address for each byte of data, and the system is guaranteed to wait for all values to complete before moving to the next step.</a:t>
            </a:r>
          </a:p>
          <a:p>
            <a:r>
              <a:rPr lang="en-IE" sz="1800" dirty="0">
                <a:latin typeface="Times New Roman" panose="02020603050405020304" pitchFamily="18" charset="0"/>
                <a:cs typeface="Times New Roman" panose="02020603050405020304" pitchFamily="18" charset="0"/>
              </a:rPr>
              <a:t>The disadvantage of AXI-Stream is each individual AXI-Stream transmission (packets) have a set maximum size.</a:t>
            </a:r>
          </a:p>
        </p:txBody>
      </p:sp>
    </p:spTree>
    <p:extLst>
      <p:ext uri="{BB962C8B-B14F-4D97-AF65-F5344CB8AC3E}">
        <p14:creationId xmlns:p14="http://schemas.microsoft.com/office/powerpoint/2010/main" val="3042978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99373FF-C78A-430B-A246-6048999CE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C31557-0FB5-4EFB-AF00-25AD0B1880EA}"/>
              </a:ext>
            </a:extLst>
          </p:cNvPr>
          <p:cNvSpPr>
            <a:spLocks noGrp="1"/>
          </p:cNvSpPr>
          <p:nvPr>
            <p:ph type="title"/>
          </p:nvPr>
        </p:nvSpPr>
        <p:spPr>
          <a:xfrm>
            <a:off x="4703577" y="634946"/>
            <a:ext cx="6846166" cy="1450757"/>
          </a:xfrm>
        </p:spPr>
        <p:txBody>
          <a:bodyPr>
            <a:normAutofit/>
          </a:bodyPr>
          <a:lstStyle/>
          <a:p>
            <a:r>
              <a:rPr lang="en-IE" dirty="0">
                <a:latin typeface="Times New Roman" panose="02020603050405020304" pitchFamily="18" charset="0"/>
                <a:cs typeface="Times New Roman" panose="02020603050405020304" pitchFamily="18" charset="0"/>
              </a:rPr>
              <a:t>AXI-Stream (Cont..)</a:t>
            </a:r>
            <a:endParaRPr lang="en-IE" dirty="0"/>
          </a:p>
        </p:txBody>
      </p:sp>
      <p:pic>
        <p:nvPicPr>
          <p:cNvPr id="5" name="Picture 4">
            <a:extLst>
              <a:ext uri="{FF2B5EF4-FFF2-40B4-BE49-F238E27FC236}">
                <a16:creationId xmlns:a16="http://schemas.microsoft.com/office/drawing/2014/main" id="{D3E11A11-4481-4307-8E19-194EB968CCFB}"/>
              </a:ext>
            </a:extLst>
          </p:cNvPr>
          <p:cNvPicPr/>
          <p:nvPr/>
        </p:nvPicPr>
        <p:blipFill>
          <a:blip r:embed="rId2"/>
          <a:stretch>
            <a:fillRect/>
          </a:stretch>
        </p:blipFill>
        <p:spPr>
          <a:xfrm>
            <a:off x="119336" y="2132856"/>
            <a:ext cx="4536504" cy="2232248"/>
          </a:xfrm>
          <a:prstGeom prst="rect">
            <a:avLst/>
          </a:prstGeom>
          <a:ln>
            <a:solidFill>
              <a:schemeClr val="tx1"/>
            </a:solidFill>
          </a:ln>
        </p:spPr>
      </p:pic>
      <p:cxnSp>
        <p:nvCxnSpPr>
          <p:cNvPr id="14" name="Straight Connector 13">
            <a:extLst>
              <a:ext uri="{FF2B5EF4-FFF2-40B4-BE49-F238E27FC236}">
                <a16:creationId xmlns:a16="http://schemas.microsoft.com/office/drawing/2014/main" id="{03EBB925-FEC3-4CD5-9271-3D75EBB532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09772"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884BC8B-C204-4BC1-AB34-3530411F196D}"/>
              </a:ext>
            </a:extLst>
          </p:cNvPr>
          <p:cNvPicPr>
            <a:picLocks noChangeAspect="1"/>
          </p:cNvPicPr>
          <p:nvPr/>
        </p:nvPicPr>
        <p:blipFill rotWithShape="1">
          <a:blip r:embed="rId3"/>
          <a:srcRect l="673"/>
          <a:stretch/>
        </p:blipFill>
        <p:spPr>
          <a:xfrm>
            <a:off x="1343472" y="4869160"/>
            <a:ext cx="2088232" cy="1008112"/>
          </a:xfrm>
          <a:prstGeom prst="rect">
            <a:avLst/>
          </a:prstGeom>
          <a:ln>
            <a:solidFill>
              <a:schemeClr val="tx1"/>
            </a:solidFill>
          </a:ln>
        </p:spPr>
      </p:pic>
      <p:pic>
        <p:nvPicPr>
          <p:cNvPr id="4" name="Picture 3">
            <a:extLst>
              <a:ext uri="{FF2B5EF4-FFF2-40B4-BE49-F238E27FC236}">
                <a16:creationId xmlns:a16="http://schemas.microsoft.com/office/drawing/2014/main" id="{B18D35F7-9037-43A9-9DA2-F69B38B06601}"/>
              </a:ext>
            </a:extLst>
          </p:cNvPr>
          <p:cNvPicPr/>
          <p:nvPr/>
        </p:nvPicPr>
        <p:blipFill>
          <a:blip r:embed="rId4"/>
          <a:stretch>
            <a:fillRect/>
          </a:stretch>
        </p:blipFill>
        <p:spPr>
          <a:xfrm>
            <a:off x="119336" y="188640"/>
            <a:ext cx="4536504" cy="1440160"/>
          </a:xfrm>
          <a:prstGeom prst="rect">
            <a:avLst/>
          </a:prstGeom>
          <a:ln>
            <a:solidFill>
              <a:schemeClr val="tx1"/>
            </a:solidFill>
          </a:ln>
        </p:spPr>
      </p:pic>
      <p:sp>
        <p:nvSpPr>
          <p:cNvPr id="3" name="Content Placeholder 2">
            <a:extLst>
              <a:ext uri="{FF2B5EF4-FFF2-40B4-BE49-F238E27FC236}">
                <a16:creationId xmlns:a16="http://schemas.microsoft.com/office/drawing/2014/main" id="{68A943C3-36AB-44FD-AC2A-9080AEE0E365}"/>
              </a:ext>
            </a:extLst>
          </p:cNvPr>
          <p:cNvSpPr>
            <a:spLocks noGrp="1"/>
          </p:cNvSpPr>
          <p:nvPr>
            <p:ph idx="1"/>
          </p:nvPr>
        </p:nvSpPr>
        <p:spPr>
          <a:xfrm>
            <a:off x="4701747" y="2198914"/>
            <a:ext cx="6847996" cy="3750366"/>
          </a:xfrm>
        </p:spPr>
        <p:txBody>
          <a:bodyPr>
            <a:normAutofit/>
          </a:bodyPr>
          <a:lstStyle/>
          <a:p>
            <a:pPr algn="just"/>
            <a:r>
              <a:rPr lang="en-IE" sz="1800" dirty="0">
                <a:latin typeface="Times New Roman" panose="02020603050405020304" pitchFamily="18" charset="0"/>
                <a:cs typeface="Times New Roman" panose="02020603050405020304" pitchFamily="18" charset="0"/>
              </a:rPr>
              <a:t>To use the AXI the relevant pragmas must be added to the Design File.</a:t>
            </a:r>
          </a:p>
          <a:p>
            <a:pPr algn="just"/>
            <a:r>
              <a:rPr lang="en-IE" sz="1800" dirty="0">
                <a:latin typeface="Times New Roman" panose="02020603050405020304" pitchFamily="18" charset="0"/>
                <a:cs typeface="Times New Roman" panose="02020603050405020304" pitchFamily="18" charset="0"/>
              </a:rPr>
              <a:t>Unlike AXI4-Memory mapped, AXI-Stream requires the use of specific Stream Data Types. These stream types store the data value as well as several other ap values.</a:t>
            </a:r>
          </a:p>
          <a:p>
            <a:pPr lvl="1" algn="just">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 ap values are designed to ensure the stream is read in the correct order at the other side.</a:t>
            </a:r>
          </a:p>
          <a:p>
            <a:pPr lvl="1" algn="just">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These values include </a:t>
            </a:r>
            <a:r>
              <a:rPr lang="en-IE" sz="1600" dirty="0" err="1">
                <a:latin typeface="Times New Roman" panose="02020603050405020304" pitchFamily="18" charset="0"/>
                <a:cs typeface="Times New Roman" panose="02020603050405020304" pitchFamily="18" charset="0"/>
              </a:rPr>
              <a:t>strb</a:t>
            </a:r>
            <a:r>
              <a:rPr lang="en-IE" sz="1600" dirty="0">
                <a:latin typeface="Times New Roman" panose="02020603050405020304" pitchFamily="18" charset="0"/>
                <a:cs typeface="Times New Roman" panose="02020603050405020304" pitchFamily="18" charset="0"/>
              </a:rPr>
              <a:t>, keep, user, last and id and </a:t>
            </a:r>
            <a:r>
              <a:rPr lang="en-IE" sz="1600" dirty="0" err="1">
                <a:latin typeface="Times New Roman" panose="02020603050405020304" pitchFamily="18" charset="0"/>
                <a:cs typeface="Times New Roman" panose="02020603050405020304" pitchFamily="18" charset="0"/>
              </a:rPr>
              <a:t>dest</a:t>
            </a:r>
            <a:r>
              <a:rPr lang="en-IE" sz="1600" dirty="0">
                <a:latin typeface="Times New Roman" panose="02020603050405020304" pitchFamily="18" charset="0"/>
                <a:cs typeface="Times New Roman" panose="02020603050405020304" pitchFamily="18" charset="0"/>
              </a:rPr>
              <a:t>.</a:t>
            </a:r>
          </a:p>
          <a:p>
            <a:pPr algn="just"/>
            <a:r>
              <a:rPr lang="en-IE" sz="1800" dirty="0">
                <a:latin typeface="Times New Roman" panose="02020603050405020304" pitchFamily="18" charset="0"/>
                <a:cs typeface="Times New Roman" panose="02020603050405020304" pitchFamily="18" charset="0"/>
              </a:rPr>
              <a:t>For this example the in-built </a:t>
            </a:r>
            <a:r>
              <a:rPr lang="en-IE" sz="1800" b="1" dirty="0" err="1">
                <a:latin typeface="Times New Roman" panose="02020603050405020304" pitchFamily="18" charset="0"/>
                <a:cs typeface="Times New Roman" panose="02020603050405020304" pitchFamily="18" charset="0"/>
              </a:rPr>
              <a:t>ap_axiu</a:t>
            </a:r>
            <a:r>
              <a:rPr lang="en-IE" sz="1800" dirty="0">
                <a:latin typeface="Times New Roman" panose="02020603050405020304" pitchFamily="18" charset="0"/>
                <a:cs typeface="Times New Roman" panose="02020603050405020304" pitchFamily="18" charset="0"/>
              </a:rPr>
              <a:t> stream type was used, but custom stream data types can be created using a C </a:t>
            </a:r>
            <a:r>
              <a:rPr lang="en-IE" sz="1800" b="1" dirty="0">
                <a:latin typeface="Times New Roman" panose="02020603050405020304" pitchFamily="18" charset="0"/>
                <a:cs typeface="Times New Roman" panose="02020603050405020304" pitchFamily="18" charset="0"/>
              </a:rPr>
              <a:t>struct</a:t>
            </a:r>
            <a:r>
              <a:rPr lang="en-IE" sz="1800" dirty="0">
                <a:latin typeface="Times New Roman" panose="02020603050405020304" pitchFamily="18" charset="0"/>
                <a:cs typeface="Times New Roman" panose="02020603050405020304" pitchFamily="18" charset="0"/>
              </a:rPr>
              <a:t> using the same template as the </a:t>
            </a:r>
            <a:r>
              <a:rPr lang="en-IE" sz="1800" dirty="0" err="1">
                <a:latin typeface="Times New Roman" panose="02020603050405020304" pitchFamily="18" charset="0"/>
                <a:cs typeface="Times New Roman" panose="02020603050405020304" pitchFamily="18" charset="0"/>
              </a:rPr>
              <a:t>ap_axiu</a:t>
            </a:r>
            <a:r>
              <a:rPr lang="en-IE" sz="1800" dirty="0">
                <a:latin typeface="Times New Roman" panose="02020603050405020304" pitchFamily="18" charset="0"/>
                <a:cs typeface="Times New Roman" panose="02020603050405020304" pitchFamily="18" charset="0"/>
              </a:rPr>
              <a:t>.</a:t>
            </a:r>
          </a:p>
          <a:p>
            <a:pPr algn="just"/>
            <a:r>
              <a:rPr lang="en-IE" sz="1800" dirty="0">
                <a:latin typeface="Times New Roman" panose="02020603050405020304" pitchFamily="18" charset="0"/>
                <a:cs typeface="Times New Roman" panose="02020603050405020304" pitchFamily="18" charset="0"/>
              </a:rPr>
              <a:t>The stream data type must be imported into the Header File of the project.</a:t>
            </a:r>
          </a:p>
        </p:txBody>
      </p:sp>
      <p:sp>
        <p:nvSpPr>
          <p:cNvPr id="16" name="Rectangle 15">
            <a:extLst>
              <a:ext uri="{FF2B5EF4-FFF2-40B4-BE49-F238E27FC236}">
                <a16:creationId xmlns:a16="http://schemas.microsoft.com/office/drawing/2014/main" id="{109B2863-A1A5-4050-8DE8-9BC0AD47F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F1F76955-21E0-4116-A6AA-19DB89B503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9D1CA2B6-4F49-4C4A-8F1F-F80DEC48A1E8}"/>
              </a:ext>
            </a:extLst>
          </p:cNvPr>
          <p:cNvSpPr txBox="1"/>
          <p:nvPr/>
        </p:nvSpPr>
        <p:spPr>
          <a:xfrm>
            <a:off x="1415480" y="1700808"/>
            <a:ext cx="1944216" cy="307777"/>
          </a:xfrm>
          <a:prstGeom prst="rect">
            <a:avLst/>
          </a:prstGeom>
          <a:noFill/>
          <a:ln>
            <a:solidFill>
              <a:schemeClr val="tx1"/>
            </a:solidFill>
          </a:ln>
        </p:spPr>
        <p:txBody>
          <a:bodyPr wrap="square" rtlCol="0">
            <a:spAutoFit/>
          </a:bodyPr>
          <a:lstStyle/>
          <a:p>
            <a:pPr algn="ctr"/>
            <a:r>
              <a:rPr lang="en-IE" sz="1400" dirty="0">
                <a:latin typeface="Times New Roman" panose="02020603050405020304" pitchFamily="18" charset="0"/>
                <a:cs typeface="Times New Roman" panose="02020603050405020304" pitchFamily="18" charset="0"/>
              </a:rPr>
              <a:t>AXI-Stream Header File</a:t>
            </a:r>
          </a:p>
        </p:txBody>
      </p:sp>
      <p:sp>
        <p:nvSpPr>
          <p:cNvPr id="15" name="TextBox 14">
            <a:extLst>
              <a:ext uri="{FF2B5EF4-FFF2-40B4-BE49-F238E27FC236}">
                <a16:creationId xmlns:a16="http://schemas.microsoft.com/office/drawing/2014/main" id="{4D5D32C6-0F5A-4B77-A3C3-3C3D899D2382}"/>
              </a:ext>
            </a:extLst>
          </p:cNvPr>
          <p:cNvSpPr txBox="1"/>
          <p:nvPr/>
        </p:nvSpPr>
        <p:spPr>
          <a:xfrm>
            <a:off x="1415480" y="4437112"/>
            <a:ext cx="1944216" cy="307777"/>
          </a:xfrm>
          <a:prstGeom prst="rect">
            <a:avLst/>
          </a:prstGeom>
          <a:noFill/>
          <a:ln>
            <a:solidFill>
              <a:schemeClr val="tx1"/>
            </a:solidFill>
          </a:ln>
        </p:spPr>
        <p:txBody>
          <a:bodyPr wrap="square" rtlCol="0">
            <a:spAutoFit/>
          </a:bodyPr>
          <a:lstStyle/>
          <a:p>
            <a:pPr algn="ctr"/>
            <a:r>
              <a:rPr lang="en-IE" sz="1400" dirty="0">
                <a:latin typeface="Times New Roman" panose="02020603050405020304" pitchFamily="18" charset="0"/>
                <a:cs typeface="Times New Roman" panose="02020603050405020304" pitchFamily="18" charset="0"/>
              </a:rPr>
              <a:t>AXI-Stream Design File</a:t>
            </a:r>
          </a:p>
        </p:txBody>
      </p:sp>
      <p:sp>
        <p:nvSpPr>
          <p:cNvPr id="17" name="TextBox 16">
            <a:extLst>
              <a:ext uri="{FF2B5EF4-FFF2-40B4-BE49-F238E27FC236}">
                <a16:creationId xmlns:a16="http://schemas.microsoft.com/office/drawing/2014/main" id="{248C9DDA-C7FE-4E27-A94E-AD94F704EFF2}"/>
              </a:ext>
            </a:extLst>
          </p:cNvPr>
          <p:cNvSpPr txBox="1"/>
          <p:nvPr/>
        </p:nvSpPr>
        <p:spPr>
          <a:xfrm>
            <a:off x="1415480" y="5949280"/>
            <a:ext cx="1944216" cy="307777"/>
          </a:xfrm>
          <a:prstGeom prst="rect">
            <a:avLst/>
          </a:prstGeom>
          <a:noFill/>
          <a:ln>
            <a:solidFill>
              <a:schemeClr val="tx1"/>
            </a:solidFill>
          </a:ln>
        </p:spPr>
        <p:txBody>
          <a:bodyPr wrap="square" rtlCol="0">
            <a:spAutoFit/>
          </a:bodyPr>
          <a:lstStyle/>
          <a:p>
            <a:pPr algn="ctr"/>
            <a:r>
              <a:rPr lang="en-IE" sz="1400" dirty="0">
                <a:latin typeface="Times New Roman" panose="02020603050405020304" pitchFamily="18" charset="0"/>
                <a:cs typeface="Times New Roman" panose="02020603050405020304" pitchFamily="18" charset="0"/>
              </a:rPr>
              <a:t>Custom Stream Type</a:t>
            </a:r>
          </a:p>
        </p:txBody>
      </p:sp>
    </p:spTree>
    <p:extLst>
      <p:ext uri="{BB962C8B-B14F-4D97-AF65-F5344CB8AC3E}">
        <p14:creationId xmlns:p14="http://schemas.microsoft.com/office/powerpoint/2010/main" val="6977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08FA2-6774-4FBD-9991-6B0EACD13CB9}"/>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Vivado HLS Functions</a:t>
            </a:r>
          </a:p>
        </p:txBody>
      </p:sp>
      <p:sp>
        <p:nvSpPr>
          <p:cNvPr id="3" name="Content Placeholder 2">
            <a:extLst>
              <a:ext uri="{FF2B5EF4-FFF2-40B4-BE49-F238E27FC236}">
                <a16:creationId xmlns:a16="http://schemas.microsoft.com/office/drawing/2014/main" id="{4B451B49-7C56-438B-B284-1A89D514EE3E}"/>
              </a:ext>
            </a:extLst>
          </p:cNvPr>
          <p:cNvSpPr>
            <a:spLocks noGrp="1"/>
          </p:cNvSpPr>
          <p:nvPr>
            <p:ph idx="1"/>
          </p:nvPr>
        </p:nvSpPr>
        <p:spPr/>
        <p:txBody>
          <a:bodyPr/>
          <a:lstStyle/>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 Synthesis must be performed before Simulation/Co-Simulation (Creates VHDL, SystemC &amp; Verilog Files).</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 Simulation runs the testbench file using a C/C++ emulator only.</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C/RTL Co-Simulation runs the C simulation and runs either the VHDL or Verilog Version (your choice), comparing results to see if output is correct.</a:t>
            </a:r>
          </a:p>
          <a:p>
            <a:endParaRPr lang="en-IE" dirty="0">
              <a:latin typeface="Times New Roman" panose="02020603050405020304" pitchFamily="18" charset="0"/>
              <a:cs typeface="Times New Roman" panose="02020603050405020304" pitchFamily="18" charset="0"/>
            </a:endParaRPr>
          </a:p>
          <a:p>
            <a:endParaRPr lang="en-IE" dirty="0">
              <a:latin typeface="Times New Roman" panose="02020603050405020304" pitchFamily="18" charset="0"/>
              <a:cs typeface="Times New Roman" panose="02020603050405020304" pitchFamily="18" charset="0"/>
            </a:endParaRPr>
          </a:p>
        </p:txBody>
      </p:sp>
      <p:pic>
        <p:nvPicPr>
          <p:cNvPr id="5" name="Content Placeholder 3">
            <a:extLst>
              <a:ext uri="{FF2B5EF4-FFF2-40B4-BE49-F238E27FC236}">
                <a16:creationId xmlns:a16="http://schemas.microsoft.com/office/drawing/2014/main" id="{48F0FB24-3375-46FA-8A39-3F78D3A53396}"/>
              </a:ext>
            </a:extLst>
          </p:cNvPr>
          <p:cNvPicPr>
            <a:picLocks noChangeAspect="1"/>
          </p:cNvPicPr>
          <p:nvPr/>
        </p:nvPicPr>
        <p:blipFill>
          <a:blip r:embed="rId2"/>
          <a:stretch>
            <a:fillRect/>
          </a:stretch>
        </p:blipFill>
        <p:spPr>
          <a:xfrm>
            <a:off x="1055440" y="3789040"/>
            <a:ext cx="10058400" cy="2221069"/>
          </a:xfrm>
          <a:prstGeom prst="rect">
            <a:avLst/>
          </a:prstGeom>
        </p:spPr>
      </p:pic>
    </p:spTree>
    <p:extLst>
      <p:ext uri="{BB962C8B-B14F-4D97-AF65-F5344CB8AC3E}">
        <p14:creationId xmlns:p14="http://schemas.microsoft.com/office/powerpoint/2010/main" val="2219199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AB2C5-D00F-4C1E-AC51-6E51E8411573}"/>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RTL Export</a:t>
            </a:r>
          </a:p>
        </p:txBody>
      </p:sp>
      <p:sp>
        <p:nvSpPr>
          <p:cNvPr id="3" name="Content Placeholder 2">
            <a:extLst>
              <a:ext uri="{FF2B5EF4-FFF2-40B4-BE49-F238E27FC236}">
                <a16:creationId xmlns:a16="http://schemas.microsoft.com/office/drawing/2014/main" id="{10FF7515-AD28-4501-9CC3-54052093B396}"/>
              </a:ext>
            </a:extLst>
          </p:cNvPr>
          <p:cNvSpPr>
            <a:spLocks noGrp="1"/>
          </p:cNvSpPr>
          <p:nvPr>
            <p:ph idx="1"/>
          </p:nvPr>
        </p:nvSpPr>
        <p:spPr>
          <a:xfrm>
            <a:off x="1097280" y="1845734"/>
            <a:ext cx="10058400" cy="4041882"/>
          </a:xfrm>
        </p:spPr>
        <p:txBody>
          <a:bodyPr/>
          <a:lstStyle/>
          <a:p>
            <a:pPr marL="0" indent="0">
              <a:buNone/>
            </a:pPr>
            <a:r>
              <a:rPr lang="en-IE" dirty="0">
                <a:latin typeface="Times New Roman" panose="02020603050405020304" pitchFamily="18" charset="0"/>
                <a:cs typeface="Times New Roman" panose="02020603050405020304" pitchFamily="18" charset="0"/>
              </a:rPr>
              <a:t>RTL Export, Two Export Types:</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IP-XACT formatted IP for use with Vivado System Edition (SE)</a:t>
            </a:r>
          </a:p>
          <a:p>
            <a:pPr lvl="2">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7 Series and Zynq families only; supported by HLS and VIVADO_HLS licenses</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 System Generator IP block</a:t>
            </a:r>
          </a:p>
          <a:p>
            <a:pPr lvl="2">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7 Series and Zynq families only; supported by HLS and VIVADO_HLS licenses</a:t>
            </a:r>
          </a:p>
        </p:txBody>
      </p:sp>
    </p:spTree>
    <p:extLst>
      <p:ext uri="{BB962C8B-B14F-4D97-AF65-F5344CB8AC3E}">
        <p14:creationId xmlns:p14="http://schemas.microsoft.com/office/powerpoint/2010/main" val="1402742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4C78F-71C1-4BFF-9980-778582909F3D}"/>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Importing to Vivado Design Suite</a:t>
            </a:r>
          </a:p>
        </p:txBody>
      </p:sp>
      <p:sp>
        <p:nvSpPr>
          <p:cNvPr id="3" name="Content Placeholder 2">
            <a:extLst>
              <a:ext uri="{FF2B5EF4-FFF2-40B4-BE49-F238E27FC236}">
                <a16:creationId xmlns:a16="http://schemas.microsoft.com/office/drawing/2014/main" id="{0161A3C8-887F-4EA0-BA08-61A6A838483A}"/>
              </a:ext>
            </a:extLst>
          </p:cNvPr>
          <p:cNvSpPr>
            <a:spLocks noGrp="1"/>
          </p:cNvSpPr>
          <p:nvPr>
            <p:ph idx="1"/>
          </p:nvPr>
        </p:nvSpPr>
        <p:spPr>
          <a:xfrm>
            <a:off x="1097280" y="1845733"/>
            <a:ext cx="4290797" cy="4247563"/>
          </a:xfrm>
        </p:spPr>
        <p:txBody>
          <a:bodyPr/>
          <a:lstStyle/>
          <a:p>
            <a:pPr marL="0" indent="0">
              <a:buNone/>
            </a:pPr>
            <a:r>
              <a:rPr lang="en-IE" dirty="0" err="1">
                <a:latin typeface="Times New Roman" panose="02020603050405020304" pitchFamily="18" charset="0"/>
                <a:cs typeface="Times New Roman" panose="02020603050405020304" pitchFamily="18" charset="0"/>
              </a:rPr>
              <a:t>Vivado</a:t>
            </a:r>
            <a:r>
              <a:rPr lang="en-IE" dirty="0">
                <a:latin typeface="Times New Roman" panose="02020603050405020304" pitchFamily="18" charset="0"/>
                <a:cs typeface="Times New Roman" panose="02020603050405020304" pitchFamily="18" charset="0"/>
              </a:rPr>
              <a:t> HLS does not create it’s own Vivado Project:</a:t>
            </a:r>
          </a:p>
          <a:p>
            <a:pPr marL="0" indent="0">
              <a:buNone/>
            </a:pPr>
            <a:r>
              <a:rPr lang="en-IE" dirty="0">
                <a:latin typeface="Times New Roman" panose="02020603050405020304" pitchFamily="18" charset="0"/>
                <a:cs typeface="Times New Roman" panose="02020603050405020304" pitchFamily="18" charset="0"/>
              </a:rPr>
              <a:t>Create an Empty Project using desired technology.</a:t>
            </a:r>
          </a:p>
          <a:p>
            <a:pPr marL="0" indent="0">
              <a:buNone/>
            </a:pPr>
            <a:r>
              <a:rPr lang="en-IE" dirty="0">
                <a:latin typeface="Times New Roman" panose="02020603050405020304" pitchFamily="18" charset="0"/>
                <a:cs typeface="Times New Roman" panose="02020603050405020304" pitchFamily="18" charset="0"/>
              </a:rPr>
              <a:t>Two Import Methods Methods:</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Method 1: Using RTL Export to Generate IP Block.</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When you generate the IP Block you can import that block into the Vivado Design Suite, using the IP </a:t>
            </a:r>
            <a:r>
              <a:rPr lang="en-IE" dirty="0" err="1">
                <a:latin typeface="Times New Roman" panose="02020603050405020304" pitchFamily="18" charset="0"/>
                <a:cs typeface="Times New Roman" panose="02020603050405020304" pitchFamily="18" charset="0"/>
              </a:rPr>
              <a:t>Catalog</a:t>
            </a:r>
            <a:r>
              <a:rPr lang="en-IE" dirty="0">
                <a:latin typeface="Times New Roman" panose="02020603050405020304" pitchFamily="18" charset="0"/>
                <a:cs typeface="Times New Roman" panose="02020603050405020304" pitchFamily="18" charset="0"/>
              </a:rPr>
              <a:t>.</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Note if you import the file in this way you will be unable to edit the VHDL/</a:t>
            </a:r>
            <a:r>
              <a:rPr lang="en-IE" dirty="0" err="1">
                <a:latin typeface="Times New Roman" panose="02020603050405020304" pitchFamily="18" charset="0"/>
                <a:cs typeface="Times New Roman" panose="02020603050405020304" pitchFamily="18" charset="0"/>
              </a:rPr>
              <a:t>Verliog</a:t>
            </a:r>
            <a:r>
              <a:rPr lang="en-IE" dirty="0">
                <a:latin typeface="Times New Roman" panose="02020603050405020304" pitchFamily="18" charset="0"/>
                <a:cs typeface="Times New Roman" panose="02020603050405020304" pitchFamily="18" charset="0"/>
              </a:rPr>
              <a:t> generated by HLS.</a:t>
            </a:r>
          </a:p>
          <a:p>
            <a:pPr lvl="1">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12B841D-6B8C-4108-8676-DC853028CD8D}"/>
              </a:ext>
            </a:extLst>
          </p:cNvPr>
          <p:cNvPicPr>
            <a:picLocks noChangeAspect="1"/>
          </p:cNvPicPr>
          <p:nvPr/>
        </p:nvPicPr>
        <p:blipFill>
          <a:blip r:embed="rId2"/>
          <a:stretch>
            <a:fillRect/>
          </a:stretch>
        </p:blipFill>
        <p:spPr>
          <a:xfrm>
            <a:off x="5348747" y="1765505"/>
            <a:ext cx="2075835" cy="2049222"/>
          </a:xfrm>
          <a:prstGeom prst="rect">
            <a:avLst/>
          </a:prstGeom>
          <a:ln>
            <a:solidFill>
              <a:schemeClr val="tx1"/>
            </a:solidFill>
          </a:ln>
        </p:spPr>
      </p:pic>
      <p:pic>
        <p:nvPicPr>
          <p:cNvPr id="7" name="Picture 6" descr="A screenshot of a computer&#10;&#10;Description automatically generated">
            <a:extLst>
              <a:ext uri="{FF2B5EF4-FFF2-40B4-BE49-F238E27FC236}">
                <a16:creationId xmlns:a16="http://schemas.microsoft.com/office/drawing/2014/main" id="{169EFCFB-F662-4B98-8980-F2296096B14A}"/>
              </a:ext>
            </a:extLst>
          </p:cNvPr>
          <p:cNvPicPr>
            <a:picLocks noChangeAspect="1"/>
          </p:cNvPicPr>
          <p:nvPr/>
        </p:nvPicPr>
        <p:blipFill rotWithShape="1">
          <a:blip r:embed="rId3">
            <a:extLst>
              <a:ext uri="{28A0092B-C50C-407E-A947-70E740481C1C}">
                <a14:useLocalDpi xmlns:a14="http://schemas.microsoft.com/office/drawing/2010/main" val="0"/>
              </a:ext>
            </a:extLst>
          </a:blip>
          <a:srcRect l="42903" t="13763" r="20323" b="44086"/>
          <a:stretch/>
        </p:blipFill>
        <p:spPr>
          <a:xfrm>
            <a:off x="7462684" y="1759973"/>
            <a:ext cx="4129549" cy="2662472"/>
          </a:xfrm>
          <a:prstGeom prst="rect">
            <a:avLst/>
          </a:prstGeom>
          <a:ln>
            <a:solidFill>
              <a:schemeClr val="tx1"/>
            </a:solidFill>
          </a:ln>
        </p:spPr>
      </p:pic>
      <p:pic>
        <p:nvPicPr>
          <p:cNvPr id="9" name="Picture 8" descr="A screenshot of a computer&#10;&#10;Description automatically generated">
            <a:extLst>
              <a:ext uri="{FF2B5EF4-FFF2-40B4-BE49-F238E27FC236}">
                <a16:creationId xmlns:a16="http://schemas.microsoft.com/office/drawing/2014/main" id="{2566C375-5FCB-4CF5-8F5A-2EB2EFB8DF08}"/>
              </a:ext>
            </a:extLst>
          </p:cNvPr>
          <p:cNvPicPr>
            <a:picLocks noChangeAspect="1"/>
          </p:cNvPicPr>
          <p:nvPr/>
        </p:nvPicPr>
        <p:blipFill rotWithShape="1">
          <a:blip r:embed="rId4">
            <a:extLst>
              <a:ext uri="{28A0092B-C50C-407E-A947-70E740481C1C}">
                <a14:useLocalDpi xmlns:a14="http://schemas.microsoft.com/office/drawing/2010/main" val="0"/>
              </a:ext>
            </a:extLst>
          </a:blip>
          <a:srcRect l="6049" t="15771" r="71451" b="48531"/>
          <a:stretch/>
        </p:blipFill>
        <p:spPr>
          <a:xfrm>
            <a:off x="7462683" y="4513006"/>
            <a:ext cx="4119716" cy="1789471"/>
          </a:xfrm>
          <a:prstGeom prst="rect">
            <a:avLst/>
          </a:prstGeom>
          <a:ln>
            <a:solidFill>
              <a:schemeClr val="tx1"/>
            </a:solidFill>
          </a:ln>
        </p:spPr>
      </p:pic>
      <p:cxnSp>
        <p:nvCxnSpPr>
          <p:cNvPr id="11" name="Straight Arrow Connector 10">
            <a:extLst>
              <a:ext uri="{FF2B5EF4-FFF2-40B4-BE49-F238E27FC236}">
                <a16:creationId xmlns:a16="http://schemas.microsoft.com/office/drawing/2014/main" id="{C4B8F73C-72D3-4923-AF3B-6DD910729F2E}"/>
              </a:ext>
            </a:extLst>
          </p:cNvPr>
          <p:cNvCxnSpPr>
            <a:cxnSpLocks/>
          </p:cNvCxnSpPr>
          <p:nvPr/>
        </p:nvCxnSpPr>
        <p:spPr>
          <a:xfrm>
            <a:off x="7044612" y="6184490"/>
            <a:ext cx="59505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C4166568-34C7-4D60-BCE9-12F3F226FE7E}"/>
              </a:ext>
            </a:extLst>
          </p:cNvPr>
          <p:cNvCxnSpPr>
            <a:cxnSpLocks/>
          </p:cNvCxnSpPr>
          <p:nvPr/>
        </p:nvCxnSpPr>
        <p:spPr>
          <a:xfrm>
            <a:off x="9212424" y="3668335"/>
            <a:ext cx="59505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81F94D88-299B-4957-A8E6-49472A73C8CE}"/>
              </a:ext>
            </a:extLst>
          </p:cNvPr>
          <p:cNvCxnSpPr>
            <a:cxnSpLocks/>
          </p:cNvCxnSpPr>
          <p:nvPr/>
        </p:nvCxnSpPr>
        <p:spPr>
          <a:xfrm flipH="1">
            <a:off x="6242179" y="3596801"/>
            <a:ext cx="56605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587941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F606F-BD09-4D17-8309-9D820F0DD394}"/>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Importing to Vivado (Cont..)</a:t>
            </a:r>
          </a:p>
        </p:txBody>
      </p:sp>
      <p:sp>
        <p:nvSpPr>
          <p:cNvPr id="3" name="Content Placeholder 2">
            <a:extLst>
              <a:ext uri="{FF2B5EF4-FFF2-40B4-BE49-F238E27FC236}">
                <a16:creationId xmlns:a16="http://schemas.microsoft.com/office/drawing/2014/main" id="{E49C1377-395F-4E4E-A7BB-BE13A2572A3D}"/>
              </a:ext>
            </a:extLst>
          </p:cNvPr>
          <p:cNvSpPr>
            <a:spLocks noGrp="1"/>
          </p:cNvSpPr>
          <p:nvPr>
            <p:ph idx="1"/>
          </p:nvPr>
        </p:nvSpPr>
        <p:spPr/>
        <p:txBody>
          <a:bodyPr/>
          <a:lstStyle/>
          <a:p>
            <a:pPr marL="0" indent="0">
              <a:buNone/>
            </a:pPr>
            <a:r>
              <a:rPr lang="en-IE" dirty="0">
                <a:latin typeface="Times New Roman" panose="02020603050405020304" pitchFamily="18" charset="0"/>
                <a:cs typeface="Times New Roman" panose="02020603050405020304" pitchFamily="18" charset="0"/>
              </a:rPr>
              <a:t>Method 2: Adding the VHDL file as a source:</a:t>
            </a:r>
          </a:p>
          <a:p>
            <a:pPr marL="0" indent="0">
              <a:buNone/>
            </a:pPr>
            <a:endParaRPr lang="en-IE" dirty="0">
              <a:latin typeface="Times New Roman" panose="02020603050405020304" pitchFamily="18" charset="0"/>
              <a:cs typeface="Times New Roman" panose="02020603050405020304" pitchFamily="18" charset="0"/>
            </a:endParaRPr>
          </a:p>
          <a:p>
            <a:pPr marL="0" indent="0">
              <a:buNone/>
            </a:pPr>
            <a:endParaRPr lang="en-IE" dirty="0">
              <a:latin typeface="Times New Roman" panose="02020603050405020304" pitchFamily="18" charset="0"/>
              <a:cs typeface="Times New Roman" panose="02020603050405020304" pitchFamily="18" charset="0"/>
            </a:endParaRPr>
          </a:p>
          <a:p>
            <a:pPr marL="0" indent="0">
              <a:buNone/>
            </a:pPr>
            <a:endParaRPr lang="en-IE" dirty="0">
              <a:latin typeface="Times New Roman" panose="02020603050405020304" pitchFamily="18" charset="0"/>
              <a:cs typeface="Times New Roman" panose="02020603050405020304" pitchFamily="18" charset="0"/>
            </a:endParaRPr>
          </a:p>
          <a:p>
            <a:pPr marL="0" indent="0">
              <a:buNone/>
            </a:pPr>
            <a:endParaRPr lang="en-IE" dirty="0">
              <a:latin typeface="Times New Roman" panose="02020603050405020304" pitchFamily="18" charset="0"/>
              <a:cs typeface="Times New Roman" panose="02020603050405020304" pitchFamily="18" charset="0"/>
            </a:endParaRPr>
          </a:p>
          <a:p>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Note that if you import the VHDL this way you can edit the VHDL, but will be required to generate the IP block using the Vivado Design Suite.</a:t>
            </a:r>
          </a:p>
          <a:p>
            <a:pPr marL="0" indent="0">
              <a:buNone/>
            </a:pPr>
            <a:endParaRPr lang="en-IE"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F17661E-1635-42FD-877A-6E94C534AE44}"/>
              </a:ext>
            </a:extLst>
          </p:cNvPr>
          <p:cNvPicPr>
            <a:picLocks noChangeAspect="1"/>
          </p:cNvPicPr>
          <p:nvPr/>
        </p:nvPicPr>
        <p:blipFill>
          <a:blip r:embed="rId2"/>
          <a:stretch>
            <a:fillRect/>
          </a:stretch>
        </p:blipFill>
        <p:spPr>
          <a:xfrm>
            <a:off x="1074424" y="2194212"/>
            <a:ext cx="2075835" cy="2049222"/>
          </a:xfrm>
          <a:prstGeom prst="rect">
            <a:avLst/>
          </a:prstGeom>
          <a:ln>
            <a:solidFill>
              <a:schemeClr val="tx1"/>
            </a:solidFill>
          </a:ln>
        </p:spPr>
      </p:pic>
      <p:cxnSp>
        <p:nvCxnSpPr>
          <p:cNvPr id="5" name="Straight Arrow Connector 4">
            <a:extLst>
              <a:ext uri="{FF2B5EF4-FFF2-40B4-BE49-F238E27FC236}">
                <a16:creationId xmlns:a16="http://schemas.microsoft.com/office/drawing/2014/main" id="{3B116126-7575-4701-8238-D9C7ED76DAE5}"/>
              </a:ext>
            </a:extLst>
          </p:cNvPr>
          <p:cNvCxnSpPr>
            <a:cxnSpLocks/>
          </p:cNvCxnSpPr>
          <p:nvPr/>
        </p:nvCxnSpPr>
        <p:spPr>
          <a:xfrm flipH="1">
            <a:off x="2112631" y="3547640"/>
            <a:ext cx="56605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6" name="Picture 5">
            <a:extLst>
              <a:ext uri="{FF2B5EF4-FFF2-40B4-BE49-F238E27FC236}">
                <a16:creationId xmlns:a16="http://schemas.microsoft.com/office/drawing/2014/main" id="{2511171F-9F1E-4A84-90FC-9A7911DE6FA7}"/>
              </a:ext>
            </a:extLst>
          </p:cNvPr>
          <p:cNvPicPr>
            <a:picLocks noChangeAspect="1"/>
          </p:cNvPicPr>
          <p:nvPr/>
        </p:nvPicPr>
        <p:blipFill>
          <a:blip r:embed="rId3"/>
          <a:stretch>
            <a:fillRect/>
          </a:stretch>
        </p:blipFill>
        <p:spPr>
          <a:xfrm>
            <a:off x="3323304" y="2228168"/>
            <a:ext cx="4532670" cy="2040587"/>
          </a:xfrm>
          <a:prstGeom prst="rect">
            <a:avLst/>
          </a:prstGeom>
          <a:ln>
            <a:solidFill>
              <a:schemeClr val="tx1"/>
            </a:solidFill>
          </a:ln>
        </p:spPr>
      </p:pic>
      <p:pic>
        <p:nvPicPr>
          <p:cNvPr id="7" name="Picture 6">
            <a:extLst>
              <a:ext uri="{FF2B5EF4-FFF2-40B4-BE49-F238E27FC236}">
                <a16:creationId xmlns:a16="http://schemas.microsoft.com/office/drawing/2014/main" id="{0AA66AE0-5572-4F1A-A1CE-9EA5FA582425}"/>
              </a:ext>
            </a:extLst>
          </p:cNvPr>
          <p:cNvPicPr>
            <a:picLocks noChangeAspect="1"/>
          </p:cNvPicPr>
          <p:nvPr/>
        </p:nvPicPr>
        <p:blipFill rotWithShape="1">
          <a:blip r:embed="rId4"/>
          <a:srcRect l="10322" t="17920" r="75081" b="68029"/>
          <a:stretch/>
        </p:blipFill>
        <p:spPr>
          <a:xfrm>
            <a:off x="8003458" y="2192593"/>
            <a:ext cx="1779639" cy="963562"/>
          </a:xfrm>
          <a:prstGeom prst="rect">
            <a:avLst/>
          </a:prstGeom>
          <a:ln>
            <a:solidFill>
              <a:schemeClr val="tx1"/>
            </a:solidFill>
          </a:ln>
        </p:spPr>
      </p:pic>
    </p:spTree>
    <p:extLst>
      <p:ext uri="{BB962C8B-B14F-4D97-AF65-F5344CB8AC3E}">
        <p14:creationId xmlns:p14="http://schemas.microsoft.com/office/powerpoint/2010/main" val="3558975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9E074C-B438-4BFF-9105-D7887C54D75D}"/>
              </a:ext>
            </a:extLst>
          </p:cNvPr>
          <p:cNvSpPr>
            <a:spLocks noGrp="1"/>
          </p:cNvSpPr>
          <p:nvPr>
            <p:ph type="title"/>
          </p:nvPr>
        </p:nvSpPr>
        <p:spPr>
          <a:xfrm>
            <a:off x="6411685" y="634946"/>
            <a:ext cx="5127171" cy="1450757"/>
          </a:xfrm>
        </p:spPr>
        <p:txBody>
          <a:bodyPr>
            <a:normAutofit/>
          </a:bodyPr>
          <a:lstStyle/>
          <a:p>
            <a:r>
              <a:rPr lang="en-IE" dirty="0">
                <a:latin typeface="Times New Roman" panose="02020603050405020304" pitchFamily="18" charset="0"/>
                <a:cs typeface="Times New Roman" panose="02020603050405020304" pitchFamily="18" charset="0"/>
              </a:rPr>
              <a:t>High Level Synthesis (HLS)</a:t>
            </a:r>
          </a:p>
        </p:txBody>
      </p:sp>
      <p:pic>
        <p:nvPicPr>
          <p:cNvPr id="6" name="Picture 2" descr="Image result for High Level Synthesis vs VHDL">
            <a:extLst>
              <a:ext uri="{FF2B5EF4-FFF2-40B4-BE49-F238E27FC236}">
                <a16:creationId xmlns:a16="http://schemas.microsoft.com/office/drawing/2014/main" id="{2187CC34-1C4C-4E37-BD33-60E294AD5EF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3192" y="1306394"/>
            <a:ext cx="5451627" cy="3925171"/>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Connector 12">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A4C21E9-6370-42F1-84CC-38272B3F5262}"/>
              </a:ext>
            </a:extLst>
          </p:cNvPr>
          <p:cNvSpPr>
            <a:spLocks noGrp="1"/>
          </p:cNvSpPr>
          <p:nvPr>
            <p:ph idx="1"/>
          </p:nvPr>
        </p:nvSpPr>
        <p:spPr>
          <a:xfrm>
            <a:off x="6411684" y="2198914"/>
            <a:ext cx="5127172" cy="3670180"/>
          </a:xfrm>
        </p:spPr>
        <p:txBody>
          <a:bodyPr>
            <a:normAutofit/>
          </a:bodyPr>
          <a:lstStyle/>
          <a:p>
            <a:r>
              <a:rPr lang="en-IE" sz="1500">
                <a:latin typeface="Times New Roman" panose="02020603050405020304" pitchFamily="18" charset="0"/>
                <a:cs typeface="Times New Roman" panose="02020603050405020304" pitchFamily="18" charset="0"/>
              </a:rPr>
              <a:t>FPGAs are commonly programmed using Hardware Description Languages (HDLs), such as VHDL or Verilog. HDLs allow for a high degree of system control; however, they are often very verbose and time-consuming.</a:t>
            </a:r>
          </a:p>
          <a:p>
            <a:pPr marL="91440" lvl="1" indent="-91440">
              <a:spcBef>
                <a:spcPts val="1200"/>
              </a:spcBef>
              <a:spcAft>
                <a:spcPts val="200"/>
              </a:spcAft>
              <a:buSzPct val="100000"/>
              <a:buFont typeface="Calibri" panose="020F0502020204030204" pitchFamily="34" charset="0"/>
              <a:buChar char=" "/>
            </a:pPr>
            <a:r>
              <a:rPr lang="en-IE" sz="1500">
                <a:latin typeface="Times New Roman" panose="02020603050405020304" pitchFamily="18" charset="0"/>
                <a:cs typeface="Times New Roman" panose="02020603050405020304" pitchFamily="18" charset="0"/>
              </a:rPr>
              <a:t>High-Level Synthesis (HLS):</a:t>
            </a:r>
            <a:endParaRPr lang="en-GB" sz="1500">
              <a:latin typeface="Times New Roman" panose="02020603050405020304" pitchFamily="18" charset="0"/>
              <a:cs typeface="Times New Roman" panose="02020603050405020304" pitchFamily="18" charset="0"/>
            </a:endParaRPr>
          </a:p>
          <a:p>
            <a:pPr lvl="1">
              <a:buSzPct val="100000"/>
              <a:buFont typeface="Wingdings" panose="05000000000000000000" pitchFamily="2" charset="2"/>
              <a:buChar char="§"/>
            </a:pPr>
            <a:r>
              <a:rPr lang="en-IE" sz="1500">
                <a:latin typeface="Times New Roman" panose="02020603050405020304" pitchFamily="18" charset="0"/>
                <a:cs typeface="Times New Roman" panose="02020603050405020304" pitchFamily="18" charset="0"/>
              </a:rPr>
              <a:t>HLS is a method of parsing existing high-level programming languages, such as C/C++, into Hardware Description Languages (HDLs) used to program FPGAs.</a:t>
            </a:r>
          </a:p>
          <a:p>
            <a:pPr lvl="1">
              <a:buSzPct val="100000"/>
              <a:buFont typeface="Wingdings" panose="05000000000000000000" pitchFamily="2" charset="2"/>
              <a:buChar char="§"/>
            </a:pPr>
            <a:r>
              <a:rPr lang="en-IE" sz="1500">
                <a:latin typeface="Times New Roman" panose="02020603050405020304" pitchFamily="18" charset="0"/>
                <a:cs typeface="Times New Roman" panose="02020603050405020304" pitchFamily="18" charset="0"/>
              </a:rPr>
              <a:t>HLS operates as a form of design automation, allowing the designer to focus on the specific application requirements instead of focusing on the specific requirements of the target platform.</a:t>
            </a:r>
          </a:p>
        </p:txBody>
      </p:sp>
      <p:sp>
        <p:nvSpPr>
          <p:cNvPr id="15" name="Rectangle 14">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727220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53745-EB7E-4B5D-AAB7-69B07199C3E3}"/>
              </a:ext>
            </a:extLst>
          </p:cNvPr>
          <p:cNvSpPr>
            <a:spLocks noGrp="1"/>
          </p:cNvSpPr>
          <p:nvPr>
            <p:ph type="title"/>
          </p:nvPr>
        </p:nvSpPr>
        <p:spPr>
          <a:xfrm>
            <a:off x="1097280" y="286603"/>
            <a:ext cx="10058400" cy="1450757"/>
          </a:xfrm>
        </p:spPr>
        <p:txBody>
          <a:bodyPr>
            <a:normAutofit/>
          </a:bodyPr>
          <a:lstStyle/>
          <a:p>
            <a:r>
              <a:rPr lang="en-IE" dirty="0">
                <a:latin typeface="Times New Roman" panose="02020603050405020304" pitchFamily="18" charset="0"/>
                <a:cs typeface="Times New Roman" panose="02020603050405020304" pitchFamily="18" charset="0"/>
              </a:rPr>
              <a:t>Block Design (AXI-Lite Connections)</a:t>
            </a:r>
            <a:endParaRPr lang="en-IE" dirty="0"/>
          </a:p>
        </p:txBody>
      </p:sp>
      <p:pic>
        <p:nvPicPr>
          <p:cNvPr id="5" name="Picture 4">
            <a:extLst>
              <a:ext uri="{FF2B5EF4-FFF2-40B4-BE49-F238E27FC236}">
                <a16:creationId xmlns:a16="http://schemas.microsoft.com/office/drawing/2014/main" id="{EF183537-2AAE-4DF5-AE26-18BF7B3EB803}"/>
              </a:ext>
            </a:extLst>
          </p:cNvPr>
          <p:cNvPicPr>
            <a:picLocks noChangeAspect="1"/>
          </p:cNvPicPr>
          <p:nvPr/>
        </p:nvPicPr>
        <p:blipFill>
          <a:blip r:embed="rId2"/>
          <a:stretch>
            <a:fillRect/>
          </a:stretch>
        </p:blipFill>
        <p:spPr>
          <a:xfrm>
            <a:off x="119336" y="3903644"/>
            <a:ext cx="5544616" cy="2314877"/>
          </a:xfrm>
          <a:prstGeom prst="rect">
            <a:avLst/>
          </a:prstGeom>
        </p:spPr>
      </p:pic>
      <p:pic>
        <p:nvPicPr>
          <p:cNvPr id="4" name="Picture 3">
            <a:extLst>
              <a:ext uri="{FF2B5EF4-FFF2-40B4-BE49-F238E27FC236}">
                <a16:creationId xmlns:a16="http://schemas.microsoft.com/office/drawing/2014/main" id="{E8AD78D9-5679-472B-A02A-2A2CDFDFA90E}"/>
              </a:ext>
            </a:extLst>
          </p:cNvPr>
          <p:cNvPicPr>
            <a:picLocks noChangeAspect="1"/>
          </p:cNvPicPr>
          <p:nvPr/>
        </p:nvPicPr>
        <p:blipFill rotWithShape="1">
          <a:blip r:embed="rId3"/>
          <a:srcRect r="37292" b="24068"/>
          <a:stretch/>
        </p:blipFill>
        <p:spPr>
          <a:xfrm>
            <a:off x="1199456" y="1772816"/>
            <a:ext cx="3384376" cy="1708986"/>
          </a:xfrm>
          <a:prstGeom prst="rect">
            <a:avLst/>
          </a:prstGeom>
        </p:spPr>
      </p:pic>
      <p:sp>
        <p:nvSpPr>
          <p:cNvPr id="3" name="Content Placeholder 2">
            <a:extLst>
              <a:ext uri="{FF2B5EF4-FFF2-40B4-BE49-F238E27FC236}">
                <a16:creationId xmlns:a16="http://schemas.microsoft.com/office/drawing/2014/main" id="{40D9DDCD-70CA-44B1-A259-25FF7D6F78C0}"/>
              </a:ext>
            </a:extLst>
          </p:cNvPr>
          <p:cNvSpPr>
            <a:spLocks noGrp="1"/>
          </p:cNvSpPr>
          <p:nvPr>
            <p:ph idx="1"/>
          </p:nvPr>
        </p:nvSpPr>
        <p:spPr>
          <a:xfrm>
            <a:off x="5663952" y="1845734"/>
            <a:ext cx="5491729" cy="4391578"/>
          </a:xfrm>
        </p:spPr>
        <p:txBody>
          <a:bodyPr>
            <a:normAutofit/>
          </a:bodyPr>
          <a:lstStyle/>
          <a:p>
            <a:r>
              <a:rPr lang="en-IE" sz="1800" dirty="0">
                <a:latin typeface="Times New Roman" panose="02020603050405020304" pitchFamily="18" charset="0"/>
                <a:cs typeface="Times New Roman" panose="02020603050405020304" pitchFamily="18" charset="0"/>
              </a:rPr>
              <a:t>Once the IP for the design has been generated/imported in </a:t>
            </a:r>
            <a:r>
              <a:rPr lang="en-IE" sz="1800" dirty="0" err="1">
                <a:latin typeface="Times New Roman" panose="02020603050405020304" pitchFamily="18" charset="0"/>
                <a:cs typeface="Times New Roman" panose="02020603050405020304" pitchFamily="18" charset="0"/>
              </a:rPr>
              <a:t>Vivado</a:t>
            </a:r>
            <a:r>
              <a:rPr lang="en-IE" sz="1800" dirty="0">
                <a:latin typeface="Times New Roman" panose="02020603050405020304" pitchFamily="18" charset="0"/>
                <a:cs typeface="Times New Roman" panose="02020603050405020304" pitchFamily="18" charset="0"/>
              </a:rPr>
              <a:t>, you must then connect the design to the ZYNQ Processor.</a:t>
            </a:r>
          </a:p>
          <a:p>
            <a:r>
              <a:rPr lang="en-IE" sz="1800" dirty="0">
                <a:latin typeface="Times New Roman" panose="02020603050405020304" pitchFamily="18" charset="0"/>
                <a:cs typeface="Times New Roman" panose="02020603050405020304" pitchFamily="18" charset="0"/>
              </a:rPr>
              <a:t>In </a:t>
            </a:r>
            <a:r>
              <a:rPr lang="en-IE" sz="1800" dirty="0" err="1">
                <a:latin typeface="Times New Roman" panose="02020603050405020304" pitchFamily="18" charset="0"/>
                <a:cs typeface="Times New Roman" panose="02020603050405020304" pitchFamily="18" charset="0"/>
              </a:rPr>
              <a:t>Vivado</a:t>
            </a:r>
            <a:r>
              <a:rPr lang="en-IE" sz="1800" dirty="0">
                <a:latin typeface="Times New Roman" panose="02020603050405020304" pitchFamily="18" charset="0"/>
                <a:cs typeface="Times New Roman" panose="02020603050405020304" pitchFamily="18" charset="0"/>
              </a:rPr>
              <a:t> Select </a:t>
            </a:r>
            <a:r>
              <a:rPr lang="en-IE" sz="1800" b="1" i="1" dirty="0">
                <a:latin typeface="Times New Roman" panose="02020603050405020304" pitchFamily="18" charset="0"/>
                <a:cs typeface="Times New Roman" panose="02020603050405020304" pitchFamily="18" charset="0"/>
              </a:rPr>
              <a:t>Create Block Design</a:t>
            </a:r>
            <a:r>
              <a:rPr lang="en-IE" sz="1800" dirty="0">
                <a:latin typeface="Times New Roman" panose="02020603050405020304" pitchFamily="18" charset="0"/>
                <a:cs typeface="Times New Roman" panose="02020603050405020304" pitchFamily="18" charset="0"/>
              </a:rPr>
              <a:t>, and add the ZYNQ Processor and your custom IP. Then run block automation &amp; connection automation.</a:t>
            </a:r>
          </a:p>
          <a:p>
            <a:r>
              <a:rPr lang="en-IE" sz="1800" dirty="0">
                <a:latin typeface="Times New Roman" panose="02020603050405020304" pitchFamily="18" charset="0"/>
                <a:cs typeface="Times New Roman" panose="02020603050405020304" pitchFamily="18" charset="0"/>
              </a:rPr>
              <a:t>The </a:t>
            </a:r>
            <a:r>
              <a:rPr lang="en-IE" sz="1800" dirty="0" err="1">
                <a:latin typeface="Times New Roman" panose="02020603050405020304" pitchFamily="18" charset="0"/>
                <a:cs typeface="Times New Roman" panose="02020603050405020304" pitchFamily="18" charset="0"/>
              </a:rPr>
              <a:t>Vivado</a:t>
            </a:r>
            <a:r>
              <a:rPr lang="en-IE" sz="1800" dirty="0">
                <a:latin typeface="Times New Roman" panose="02020603050405020304" pitchFamily="18" charset="0"/>
                <a:cs typeface="Times New Roman" panose="02020603050405020304" pitchFamily="18" charset="0"/>
              </a:rPr>
              <a:t> HLS IP uses a different clock frequency (default 100 MHz), the ZYNQ-7 Processor must be configured to run using the new frequency. This can be done by using the Customize Block function.</a:t>
            </a:r>
          </a:p>
          <a:p>
            <a:pPr lvl="1">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This change must be made </a:t>
            </a:r>
            <a:r>
              <a:rPr lang="en-IE" sz="1600" b="1" dirty="0">
                <a:latin typeface="Times New Roman" panose="02020603050405020304" pitchFamily="18" charset="0"/>
                <a:cs typeface="Times New Roman" panose="02020603050405020304" pitchFamily="18" charset="0"/>
              </a:rPr>
              <a:t>After </a:t>
            </a:r>
            <a:r>
              <a:rPr lang="en-IE" sz="1600" dirty="0">
                <a:latin typeface="Times New Roman" panose="02020603050405020304" pitchFamily="18" charset="0"/>
                <a:cs typeface="Times New Roman" panose="02020603050405020304" pitchFamily="18" charset="0"/>
              </a:rPr>
              <a:t>the user runs the </a:t>
            </a:r>
            <a:r>
              <a:rPr lang="en-IE" sz="1600" b="1" dirty="0">
                <a:latin typeface="Times New Roman" panose="02020603050405020304" pitchFamily="18" charset="0"/>
                <a:cs typeface="Times New Roman" panose="02020603050405020304" pitchFamily="18" charset="0"/>
              </a:rPr>
              <a:t>Run Block Automation </a:t>
            </a:r>
            <a:r>
              <a:rPr lang="en-IE" sz="1600" dirty="0">
                <a:latin typeface="Times New Roman" panose="02020603050405020304" pitchFamily="18" charset="0"/>
                <a:cs typeface="Times New Roman" panose="02020603050405020304" pitchFamily="18" charset="0"/>
              </a:rPr>
              <a:t>command, but </a:t>
            </a:r>
            <a:r>
              <a:rPr lang="en-IE" sz="1600" b="1" dirty="0">
                <a:latin typeface="Times New Roman" panose="02020603050405020304" pitchFamily="18" charset="0"/>
                <a:cs typeface="Times New Roman" panose="02020603050405020304" pitchFamily="18" charset="0"/>
              </a:rPr>
              <a:t>Before</a:t>
            </a:r>
            <a:r>
              <a:rPr lang="en-IE" sz="1600" dirty="0">
                <a:latin typeface="Times New Roman" panose="02020603050405020304" pitchFamily="18" charset="0"/>
                <a:cs typeface="Times New Roman" panose="02020603050405020304" pitchFamily="18" charset="0"/>
              </a:rPr>
              <a:t> they run the </a:t>
            </a:r>
            <a:r>
              <a:rPr lang="en-IE" sz="1600" b="1" dirty="0">
                <a:latin typeface="Times New Roman" panose="02020603050405020304" pitchFamily="18" charset="0"/>
                <a:cs typeface="Times New Roman" panose="02020603050405020304" pitchFamily="18" charset="0"/>
              </a:rPr>
              <a:t>Run Connection Automation</a:t>
            </a:r>
          </a:p>
          <a:p>
            <a:pPr lvl="2">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 Run Block Automation defaults the clock to 100MHz.</a:t>
            </a:r>
          </a:p>
          <a:p>
            <a:pPr lvl="2">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The Run Connection Automation builds the Processing System Reset based on the current clock frequency</a:t>
            </a:r>
          </a:p>
        </p:txBody>
      </p:sp>
      <p:cxnSp>
        <p:nvCxnSpPr>
          <p:cNvPr id="30" name="Straight Arrow Connector 29">
            <a:extLst>
              <a:ext uri="{FF2B5EF4-FFF2-40B4-BE49-F238E27FC236}">
                <a16:creationId xmlns:a16="http://schemas.microsoft.com/office/drawing/2014/main" id="{6A9D6946-E039-4FF1-8D61-6BFA4943E935}"/>
              </a:ext>
            </a:extLst>
          </p:cNvPr>
          <p:cNvCxnSpPr>
            <a:stCxn id="4" idx="2"/>
            <a:endCxn id="5" idx="0"/>
          </p:cNvCxnSpPr>
          <p:nvPr/>
        </p:nvCxnSpPr>
        <p:spPr>
          <a:xfrm>
            <a:off x="2891644" y="3481802"/>
            <a:ext cx="0" cy="42184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390177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C78AE-5614-4BD9-BEBF-40E1D5920A79}"/>
              </a:ext>
            </a:extLst>
          </p:cNvPr>
          <p:cNvSpPr>
            <a:spLocks noGrp="1"/>
          </p:cNvSpPr>
          <p:nvPr>
            <p:ph type="title"/>
          </p:nvPr>
        </p:nvSpPr>
        <p:spPr/>
        <p:txBody>
          <a:bodyPr/>
          <a:lstStyle/>
          <a:p>
            <a:r>
              <a:rPr lang="en-IE">
                <a:latin typeface="Times New Roman" panose="02020603050405020304" pitchFamily="18" charset="0"/>
                <a:cs typeface="Times New Roman" panose="02020603050405020304" pitchFamily="18" charset="0"/>
              </a:rPr>
              <a:t>Block Design (AXI-Stream Connections)</a:t>
            </a:r>
            <a:endParaRPr lang="en-IE" dirty="0"/>
          </a:p>
        </p:txBody>
      </p:sp>
      <p:sp>
        <p:nvSpPr>
          <p:cNvPr id="3" name="Content Placeholder 2">
            <a:extLst>
              <a:ext uri="{FF2B5EF4-FFF2-40B4-BE49-F238E27FC236}">
                <a16:creationId xmlns:a16="http://schemas.microsoft.com/office/drawing/2014/main" id="{C9446C0D-7209-442B-BD36-43A69609C855}"/>
              </a:ext>
            </a:extLst>
          </p:cNvPr>
          <p:cNvSpPr>
            <a:spLocks noGrp="1"/>
          </p:cNvSpPr>
          <p:nvPr>
            <p:ph idx="1"/>
          </p:nvPr>
        </p:nvSpPr>
        <p:spPr>
          <a:xfrm>
            <a:off x="353016" y="1844824"/>
            <a:ext cx="5286752" cy="4183591"/>
          </a:xfrm>
        </p:spPr>
        <p:txBody>
          <a:bodyPr/>
          <a:lstStyle/>
          <a:p>
            <a:r>
              <a:rPr lang="en-IE" dirty="0">
                <a:latin typeface="Times New Roman" panose="02020603050405020304" pitchFamily="18" charset="0"/>
                <a:cs typeface="Times New Roman" panose="02020603050405020304" pitchFamily="18" charset="0"/>
              </a:rPr>
              <a:t>For an AXI-Stream design the system must make use of the AXI-DMA component.</a:t>
            </a:r>
          </a:p>
          <a:p>
            <a:r>
              <a:rPr lang="en-IE" dirty="0">
                <a:latin typeface="Times New Roman" panose="02020603050405020304" pitchFamily="18" charset="0"/>
                <a:cs typeface="Times New Roman" panose="02020603050405020304" pitchFamily="18" charset="0"/>
              </a:rPr>
              <a:t>The ZYNQ Block must be customized to add an additional AXI-Stream compatible port (HP0) and an Interrupt Port.</a:t>
            </a:r>
          </a:p>
          <a:p>
            <a:r>
              <a:rPr lang="en-IE" dirty="0">
                <a:latin typeface="Times New Roman" panose="02020603050405020304" pitchFamily="18" charset="0"/>
                <a:cs typeface="Times New Roman" panose="02020603050405020304" pitchFamily="18" charset="0"/>
              </a:rPr>
              <a:t>Additionally, the system must buffer the stream before accessing the data. To do this the system passes each line through AXI-Stream Data FIFO.</a:t>
            </a:r>
          </a:p>
          <a:p>
            <a:r>
              <a:rPr lang="en-IE" dirty="0">
                <a:latin typeface="Times New Roman" panose="02020603050405020304" pitchFamily="18" charset="0"/>
                <a:cs typeface="Times New Roman" panose="02020603050405020304" pitchFamily="18" charset="0"/>
              </a:rPr>
              <a:t>The AXI DMA requires that an AXI-Interrupt Controller. As there are two DMAs their interrupt lines are concatenated together before being passed to the Interrupt Controller.</a:t>
            </a:r>
          </a:p>
          <a:p>
            <a:endParaRPr lang="en-IE"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5CCE1069-D080-42D4-9C44-7FE238CB7DD8}"/>
              </a:ext>
            </a:extLst>
          </p:cNvPr>
          <p:cNvPicPr/>
          <p:nvPr/>
        </p:nvPicPr>
        <p:blipFill>
          <a:blip r:embed="rId2">
            <a:extLst>
              <a:ext uri="{28A0092B-C50C-407E-A947-70E740481C1C}">
                <a14:useLocalDpi xmlns:a14="http://schemas.microsoft.com/office/drawing/2010/main" val="0"/>
              </a:ext>
            </a:extLst>
          </a:blip>
          <a:stretch>
            <a:fillRect/>
          </a:stretch>
        </p:blipFill>
        <p:spPr>
          <a:xfrm>
            <a:off x="5735960" y="2278504"/>
            <a:ext cx="6264696" cy="2950696"/>
          </a:xfrm>
          <a:prstGeom prst="rect">
            <a:avLst/>
          </a:prstGeom>
          <a:ln>
            <a:solidFill>
              <a:schemeClr val="tx1"/>
            </a:solidFill>
          </a:ln>
        </p:spPr>
      </p:pic>
    </p:spTree>
    <p:extLst>
      <p:ext uri="{BB962C8B-B14F-4D97-AF65-F5344CB8AC3E}">
        <p14:creationId xmlns:p14="http://schemas.microsoft.com/office/powerpoint/2010/main" val="2304162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06BA9-54AE-4999-A712-93D5A69CEFBF}"/>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Bitstream Generation</a:t>
            </a:r>
            <a:endParaRPr lang="en-IE" dirty="0"/>
          </a:p>
        </p:txBody>
      </p:sp>
      <p:sp>
        <p:nvSpPr>
          <p:cNvPr id="3" name="Content Placeholder 2">
            <a:extLst>
              <a:ext uri="{FF2B5EF4-FFF2-40B4-BE49-F238E27FC236}">
                <a16:creationId xmlns:a16="http://schemas.microsoft.com/office/drawing/2014/main" id="{1BEB6E92-76B4-40BD-A4E7-63539E0CDCD4}"/>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Once the Block Diagram is complete, you must then create a VHDL Wrapper, which denotes all the connections of your design.</a:t>
            </a:r>
          </a:p>
          <a:p>
            <a:r>
              <a:rPr lang="en-IE" dirty="0">
                <a:latin typeface="Times New Roman" panose="02020603050405020304" pitchFamily="18" charset="0"/>
                <a:cs typeface="Times New Roman" panose="02020603050405020304" pitchFamily="18" charset="0"/>
              </a:rPr>
              <a:t>Once the wrapper has been created you can generate the bitstream by pressing the </a:t>
            </a:r>
            <a:r>
              <a:rPr lang="en-IE" b="1" i="1" dirty="0">
                <a:latin typeface="Times New Roman" panose="02020603050405020304" pitchFamily="18" charset="0"/>
                <a:cs typeface="Times New Roman" panose="02020603050405020304" pitchFamily="18" charset="0"/>
              </a:rPr>
              <a:t>Generate Bitstream</a:t>
            </a:r>
            <a:r>
              <a:rPr lang="en-IE" dirty="0">
                <a:latin typeface="Times New Roman" panose="02020603050405020304" pitchFamily="18" charset="0"/>
                <a:cs typeface="Times New Roman" panose="02020603050405020304" pitchFamily="18" charset="0"/>
              </a:rPr>
              <a:t> button, which will perform Synthesis, Implementation and Bitstream Generation.</a:t>
            </a:r>
            <a:endParaRPr lang="en-IE" dirty="0"/>
          </a:p>
        </p:txBody>
      </p:sp>
      <p:pic>
        <p:nvPicPr>
          <p:cNvPr id="5" name="Picture 4" descr="A screenshot of a computer&#10;&#10;Description automatically generated">
            <a:extLst>
              <a:ext uri="{FF2B5EF4-FFF2-40B4-BE49-F238E27FC236}">
                <a16:creationId xmlns:a16="http://schemas.microsoft.com/office/drawing/2014/main" id="{04463323-AAA6-4566-B078-19CB404356EB}"/>
              </a:ext>
            </a:extLst>
          </p:cNvPr>
          <p:cNvPicPr>
            <a:picLocks noChangeAspect="1"/>
          </p:cNvPicPr>
          <p:nvPr/>
        </p:nvPicPr>
        <p:blipFill rotWithShape="1">
          <a:blip r:embed="rId2">
            <a:extLst>
              <a:ext uri="{28A0092B-C50C-407E-A947-70E740481C1C}">
                <a14:useLocalDpi xmlns:a14="http://schemas.microsoft.com/office/drawing/2010/main" val="0"/>
              </a:ext>
            </a:extLst>
          </a:blip>
          <a:srcRect t="9702" r="51545" b="54779"/>
          <a:stretch/>
        </p:blipFill>
        <p:spPr>
          <a:xfrm>
            <a:off x="1170040" y="3224979"/>
            <a:ext cx="4316003" cy="1779639"/>
          </a:xfrm>
          <a:prstGeom prst="rect">
            <a:avLst/>
          </a:prstGeom>
        </p:spPr>
      </p:pic>
      <p:cxnSp>
        <p:nvCxnSpPr>
          <p:cNvPr id="7" name="Straight Arrow Connector 6">
            <a:extLst>
              <a:ext uri="{FF2B5EF4-FFF2-40B4-BE49-F238E27FC236}">
                <a16:creationId xmlns:a16="http://schemas.microsoft.com/office/drawing/2014/main" id="{1B0DBEAC-D885-4039-BBF2-2DE6963B1F7D}"/>
              </a:ext>
            </a:extLst>
          </p:cNvPr>
          <p:cNvCxnSpPr>
            <a:cxnSpLocks/>
          </p:cNvCxnSpPr>
          <p:nvPr/>
        </p:nvCxnSpPr>
        <p:spPr>
          <a:xfrm flipH="1">
            <a:off x="5081873" y="4246532"/>
            <a:ext cx="8057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1" name="Picture 10" descr="A screenshot of a computer&#10;&#10;Description automatically generated">
            <a:extLst>
              <a:ext uri="{FF2B5EF4-FFF2-40B4-BE49-F238E27FC236}">
                <a16:creationId xmlns:a16="http://schemas.microsoft.com/office/drawing/2014/main" id="{5825DCC8-304C-4CC8-A224-564B43CBAFFF}"/>
              </a:ext>
            </a:extLst>
          </p:cNvPr>
          <p:cNvPicPr>
            <a:picLocks noChangeAspect="1"/>
          </p:cNvPicPr>
          <p:nvPr/>
        </p:nvPicPr>
        <p:blipFill rotWithShape="1">
          <a:blip r:embed="rId3">
            <a:extLst>
              <a:ext uri="{28A0092B-C50C-407E-A947-70E740481C1C}">
                <a14:useLocalDpi xmlns:a14="http://schemas.microsoft.com/office/drawing/2010/main" val="0"/>
              </a:ext>
            </a:extLst>
          </a:blip>
          <a:srcRect t="58776" r="84158" b="6802"/>
          <a:stretch/>
        </p:blipFill>
        <p:spPr>
          <a:xfrm>
            <a:off x="6895322" y="3331028"/>
            <a:ext cx="1931437" cy="2360645"/>
          </a:xfrm>
          <a:prstGeom prst="rect">
            <a:avLst/>
          </a:prstGeom>
        </p:spPr>
      </p:pic>
      <p:cxnSp>
        <p:nvCxnSpPr>
          <p:cNvPr id="12" name="Straight Arrow Connector 11">
            <a:extLst>
              <a:ext uri="{FF2B5EF4-FFF2-40B4-BE49-F238E27FC236}">
                <a16:creationId xmlns:a16="http://schemas.microsoft.com/office/drawing/2014/main" id="{37949D49-1C90-48D7-AF1A-219D7B800FA6}"/>
              </a:ext>
            </a:extLst>
          </p:cNvPr>
          <p:cNvCxnSpPr>
            <a:cxnSpLocks/>
          </p:cNvCxnSpPr>
          <p:nvPr/>
        </p:nvCxnSpPr>
        <p:spPr>
          <a:xfrm flipH="1">
            <a:off x="8238730" y="5313332"/>
            <a:ext cx="8057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114823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DBDF0-E359-4746-B748-E58906AE3542}"/>
              </a:ext>
            </a:extLst>
          </p:cNvPr>
          <p:cNvSpPr>
            <a:spLocks noGrp="1"/>
          </p:cNvSpPr>
          <p:nvPr>
            <p:ph type="title"/>
          </p:nvPr>
        </p:nvSpPr>
        <p:spPr/>
        <p:txBody>
          <a:bodyPr/>
          <a:lstStyle/>
          <a:p>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 Setup</a:t>
            </a:r>
            <a:endParaRPr lang="en-IE" dirty="0"/>
          </a:p>
        </p:txBody>
      </p:sp>
      <p:sp>
        <p:nvSpPr>
          <p:cNvPr id="3" name="Content Placeholder 2">
            <a:extLst>
              <a:ext uri="{FF2B5EF4-FFF2-40B4-BE49-F238E27FC236}">
                <a16:creationId xmlns:a16="http://schemas.microsoft.com/office/drawing/2014/main" id="{2B41DCE1-2871-4805-9672-733CC2A15DDF}"/>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Once the design has been completed and the Bitstream has been generated we can move to uploading the design to the board via </a:t>
            </a:r>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a:t>
            </a:r>
          </a:p>
          <a:p>
            <a:r>
              <a:rPr lang="en-IE" dirty="0">
                <a:latin typeface="Times New Roman" panose="02020603050405020304" pitchFamily="18" charset="0"/>
                <a:cs typeface="Times New Roman" panose="02020603050405020304" pitchFamily="18" charset="0"/>
              </a:rPr>
              <a:t>Firstly, the user must setup both the </a:t>
            </a:r>
            <a:r>
              <a:rPr lang="en-IE" dirty="0" err="1">
                <a:latin typeface="Times New Roman" panose="02020603050405020304" pitchFamily="18" charset="0"/>
                <a:cs typeface="Times New Roman" panose="02020603050405020304" pitchFamily="18" charset="0"/>
              </a:rPr>
              <a:t>Pynq</a:t>
            </a:r>
            <a:r>
              <a:rPr lang="en-IE" dirty="0">
                <a:latin typeface="Times New Roman" panose="02020603050405020304" pitchFamily="18" charset="0"/>
                <a:cs typeface="Times New Roman" panose="02020603050405020304" pitchFamily="18" charset="0"/>
              </a:rPr>
              <a:t> Board and the </a:t>
            </a:r>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 by following the Tutorial at the link below:</a:t>
            </a:r>
          </a:p>
          <a:p>
            <a:r>
              <a:rPr lang="en-IE" dirty="0">
                <a:hlinkClick r:id="rId2"/>
              </a:rPr>
              <a:t>https://pynq.readthedocs.io/en/v2.3/getting_started.html</a:t>
            </a:r>
            <a:endParaRPr lang="en-IE" dirty="0"/>
          </a:p>
        </p:txBody>
      </p:sp>
      <p:pic>
        <p:nvPicPr>
          <p:cNvPr id="2050" name="Picture 2" descr="Image result for Jupyter Notebooks">
            <a:extLst>
              <a:ext uri="{FF2B5EF4-FFF2-40B4-BE49-F238E27FC236}">
                <a16:creationId xmlns:a16="http://schemas.microsoft.com/office/drawing/2014/main" id="{BF8BDDBA-80D4-450C-A17B-D34EDF8F57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5351" y="3665625"/>
            <a:ext cx="4222615" cy="2216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4694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CC858-4B8B-49A4-822A-E89F377D5901}"/>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Using Design on </a:t>
            </a:r>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a:t>
            </a:r>
            <a:endParaRPr lang="en-IE" dirty="0"/>
          </a:p>
        </p:txBody>
      </p:sp>
      <p:sp>
        <p:nvSpPr>
          <p:cNvPr id="3" name="Content Placeholder 2">
            <a:extLst>
              <a:ext uri="{FF2B5EF4-FFF2-40B4-BE49-F238E27FC236}">
                <a16:creationId xmlns:a16="http://schemas.microsoft.com/office/drawing/2014/main" id="{040359F9-D42E-4C66-AF93-C8B56E42D5EB}"/>
              </a:ext>
            </a:extLst>
          </p:cNvPr>
          <p:cNvSpPr>
            <a:spLocks noGrp="1"/>
          </p:cNvSpPr>
          <p:nvPr>
            <p:ph idx="1"/>
          </p:nvPr>
        </p:nvSpPr>
        <p:spPr>
          <a:xfrm>
            <a:off x="1097280" y="1845734"/>
            <a:ext cx="10058400" cy="4023360"/>
          </a:xfrm>
        </p:spPr>
        <p:txBody>
          <a:bodyPr/>
          <a:lstStyle/>
          <a:p>
            <a:r>
              <a:rPr lang="en-IE" dirty="0">
                <a:latin typeface="Times New Roman" panose="02020603050405020304" pitchFamily="18" charset="0"/>
                <a:cs typeface="Times New Roman" panose="02020603050405020304" pitchFamily="18" charset="0"/>
              </a:rPr>
              <a:t>Once the </a:t>
            </a:r>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 has been setup you can then use this system to run your custom IP on the FPGA.</a:t>
            </a:r>
          </a:p>
          <a:p>
            <a:r>
              <a:rPr lang="en-IE" dirty="0">
                <a:latin typeface="Times New Roman" panose="02020603050405020304" pitchFamily="18" charset="0"/>
                <a:cs typeface="Times New Roman" panose="02020603050405020304" pitchFamily="18" charset="0"/>
              </a:rPr>
              <a:t>To do this you must first copy files from your design into the </a:t>
            </a:r>
            <a:r>
              <a:rPr lang="en-IE" dirty="0" err="1">
                <a:latin typeface="Times New Roman" panose="02020603050405020304" pitchFamily="18" charset="0"/>
                <a:cs typeface="Times New Roman" panose="02020603050405020304" pitchFamily="18" charset="0"/>
              </a:rPr>
              <a:t>Pynq</a:t>
            </a:r>
            <a:r>
              <a:rPr lang="en-IE" dirty="0">
                <a:latin typeface="Times New Roman" panose="02020603050405020304" pitchFamily="18" charset="0"/>
                <a:cs typeface="Times New Roman" panose="02020603050405020304" pitchFamily="18" charset="0"/>
              </a:rPr>
              <a:t> connection.</a:t>
            </a:r>
          </a:p>
          <a:p>
            <a:pPr lvl="1"/>
            <a:r>
              <a:rPr lang="en-IE" dirty="0">
                <a:latin typeface="Times New Roman" panose="02020603050405020304" pitchFamily="18" charset="0"/>
                <a:cs typeface="Times New Roman" panose="02020603050405020304" pitchFamily="18" charset="0"/>
              </a:rPr>
              <a:t>Create a Folder for the project at </a:t>
            </a:r>
            <a:r>
              <a:rPr lang="en-IE" dirty="0">
                <a:latin typeface="Times New Roman" panose="02020603050405020304" pitchFamily="18" charset="0"/>
                <a:cs typeface="Times New Roman" panose="02020603050405020304" pitchFamily="18" charset="0"/>
                <a:hlinkClick r:id="rId2" action="ppaction://hlinkfile"/>
              </a:rPr>
              <a:t>\\192.168.2.99\xilinx</a:t>
            </a:r>
            <a:r>
              <a:rPr lang="en-IE" dirty="0">
                <a:latin typeface="Times New Roman" panose="02020603050405020304" pitchFamily="18" charset="0"/>
                <a:cs typeface="Times New Roman" panose="02020603050405020304" pitchFamily="18" charset="0"/>
              </a:rPr>
              <a:t> (Username: </a:t>
            </a:r>
            <a:r>
              <a:rPr lang="en-IE" dirty="0" err="1">
                <a:latin typeface="Times New Roman" panose="02020603050405020304" pitchFamily="18" charset="0"/>
                <a:cs typeface="Times New Roman" panose="02020603050405020304" pitchFamily="18" charset="0"/>
              </a:rPr>
              <a:t>xilinx</a:t>
            </a:r>
            <a:r>
              <a:rPr lang="en-IE" dirty="0">
                <a:latin typeface="Times New Roman" panose="02020603050405020304" pitchFamily="18" charset="0"/>
                <a:cs typeface="Times New Roman" panose="02020603050405020304" pitchFamily="18" charset="0"/>
              </a:rPr>
              <a:t>, Password: </a:t>
            </a:r>
            <a:r>
              <a:rPr lang="en-IE" dirty="0" err="1">
                <a:latin typeface="Times New Roman" panose="02020603050405020304" pitchFamily="18" charset="0"/>
                <a:cs typeface="Times New Roman" panose="02020603050405020304" pitchFamily="18" charset="0"/>
              </a:rPr>
              <a:t>xilinx</a:t>
            </a:r>
            <a:r>
              <a:rPr lang="en-IE" dirty="0">
                <a:latin typeface="Times New Roman" panose="02020603050405020304" pitchFamily="18" charset="0"/>
                <a:cs typeface="Times New Roman" panose="02020603050405020304" pitchFamily="18" charset="0"/>
              </a:rPr>
              <a:t>).</a:t>
            </a:r>
          </a:p>
          <a:p>
            <a:pPr marL="201168" lvl="1" indent="0">
              <a:buNone/>
            </a:pPr>
            <a:endParaRPr lang="en-IE" dirty="0">
              <a:latin typeface="Times New Roman" panose="02020603050405020304" pitchFamily="18" charset="0"/>
              <a:cs typeface="Times New Roman" panose="02020603050405020304" pitchFamily="18" charset="0"/>
            </a:endParaRPr>
          </a:p>
          <a:p>
            <a:pPr lvl="1"/>
            <a:r>
              <a:rPr lang="en-IE" dirty="0">
                <a:latin typeface="Times New Roman" panose="02020603050405020304" pitchFamily="18" charset="0"/>
                <a:cs typeface="Times New Roman" panose="02020603050405020304" pitchFamily="18" charset="0"/>
              </a:rPr>
              <a:t>First go to The File Directory of your project from Vivado Design Suite: </a:t>
            </a:r>
            <a:r>
              <a:rPr lang="en-IE" i="1" dirty="0">
                <a:latin typeface="Times New Roman" panose="02020603050405020304" pitchFamily="18" charset="0"/>
                <a:cs typeface="Times New Roman" panose="02020603050405020304" pitchFamily="18" charset="0"/>
              </a:rPr>
              <a:t>File Directory\</a:t>
            </a:r>
            <a:r>
              <a:rPr lang="en-IE" i="1" dirty="0" err="1">
                <a:latin typeface="Times New Roman" panose="02020603050405020304" pitchFamily="18" charset="0"/>
                <a:cs typeface="Times New Roman" panose="02020603050405020304" pitchFamily="18" charset="0"/>
              </a:rPr>
              <a:t>projectname.srcs</a:t>
            </a:r>
            <a:r>
              <a:rPr lang="en-IE" i="1" dirty="0">
                <a:latin typeface="Times New Roman" panose="02020603050405020304" pitchFamily="18" charset="0"/>
                <a:cs typeface="Times New Roman" panose="02020603050405020304" pitchFamily="18" charset="0"/>
              </a:rPr>
              <a:t>\</a:t>
            </a:r>
            <a:r>
              <a:rPr lang="en-IE" dirty="0">
                <a:latin typeface="Times New Roman" panose="02020603050405020304" pitchFamily="18" charset="0"/>
                <a:cs typeface="Times New Roman" panose="02020603050405020304" pitchFamily="18" charset="0"/>
              </a:rPr>
              <a:t>sources_1\bd\design_1\</a:t>
            </a:r>
            <a:r>
              <a:rPr lang="en-IE" dirty="0" err="1">
                <a:latin typeface="Times New Roman" panose="02020603050405020304" pitchFamily="18" charset="0"/>
                <a:cs typeface="Times New Roman" panose="02020603050405020304" pitchFamily="18" charset="0"/>
              </a:rPr>
              <a:t>hw_handoff</a:t>
            </a:r>
            <a:r>
              <a:rPr lang="en-IE" dirty="0">
                <a:latin typeface="Times New Roman" panose="02020603050405020304" pitchFamily="18" charset="0"/>
                <a:cs typeface="Times New Roman" panose="02020603050405020304" pitchFamily="18" charset="0"/>
              </a:rPr>
              <a:t>.</a:t>
            </a:r>
          </a:p>
          <a:p>
            <a:pPr lvl="1"/>
            <a:endParaRPr lang="en-IE" dirty="0">
              <a:latin typeface="Times New Roman" panose="02020603050405020304" pitchFamily="18" charset="0"/>
              <a:cs typeface="Times New Roman" panose="02020603050405020304" pitchFamily="18" charset="0"/>
            </a:endParaRPr>
          </a:p>
          <a:p>
            <a:pPr marL="201168" lvl="1" indent="0">
              <a:buNone/>
            </a:pPr>
            <a:endParaRPr lang="en-IE" dirty="0">
              <a:latin typeface="Times New Roman" panose="02020603050405020304" pitchFamily="18" charset="0"/>
              <a:cs typeface="Times New Roman" panose="02020603050405020304" pitchFamily="18" charset="0"/>
            </a:endParaRPr>
          </a:p>
          <a:p>
            <a:pPr lvl="1"/>
            <a:r>
              <a:rPr lang="en-IE" dirty="0">
                <a:latin typeface="Times New Roman" panose="02020603050405020304" pitchFamily="18" charset="0"/>
                <a:cs typeface="Times New Roman" panose="02020603050405020304" pitchFamily="18" charset="0"/>
              </a:rPr>
              <a:t>Copy the </a:t>
            </a:r>
            <a:r>
              <a:rPr lang="en-IE" b="1" dirty="0">
                <a:latin typeface="Times New Roman" panose="02020603050405020304" pitchFamily="18" charset="0"/>
                <a:cs typeface="Times New Roman" panose="02020603050405020304" pitchFamily="18" charset="0"/>
              </a:rPr>
              <a:t>.</a:t>
            </a:r>
            <a:r>
              <a:rPr lang="en-IE" b="1" dirty="0" err="1">
                <a:latin typeface="Times New Roman" panose="02020603050405020304" pitchFamily="18" charset="0"/>
                <a:cs typeface="Times New Roman" panose="02020603050405020304" pitchFamily="18" charset="0"/>
              </a:rPr>
              <a:t>hwh</a:t>
            </a:r>
            <a:r>
              <a:rPr lang="en-IE" b="1" dirty="0">
                <a:latin typeface="Times New Roman" panose="02020603050405020304" pitchFamily="18" charset="0"/>
                <a:cs typeface="Times New Roman" panose="02020603050405020304" pitchFamily="18" charset="0"/>
              </a:rPr>
              <a:t> </a:t>
            </a:r>
            <a:r>
              <a:rPr lang="en-IE" dirty="0">
                <a:latin typeface="Times New Roman" panose="02020603050405020304" pitchFamily="18" charset="0"/>
                <a:cs typeface="Times New Roman" panose="02020603050405020304" pitchFamily="18" charset="0"/>
              </a:rPr>
              <a:t>file into the folder in </a:t>
            </a:r>
            <a:r>
              <a:rPr lang="en-IE" dirty="0">
                <a:latin typeface="Times New Roman" panose="02020603050405020304" pitchFamily="18" charset="0"/>
                <a:cs typeface="Times New Roman" panose="02020603050405020304" pitchFamily="18" charset="0"/>
                <a:hlinkClick r:id="rId2" action="ppaction://hlinkfile"/>
              </a:rPr>
              <a:t>\\192.168.2.99\xilinx</a:t>
            </a:r>
            <a:endParaRPr lang="en-IE"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782EA5A-818A-4058-AC31-03E5B9E80B65}"/>
              </a:ext>
            </a:extLst>
          </p:cNvPr>
          <p:cNvPicPr>
            <a:picLocks noChangeAspect="1"/>
          </p:cNvPicPr>
          <p:nvPr/>
        </p:nvPicPr>
        <p:blipFill rotWithShape="1">
          <a:blip r:embed="rId3"/>
          <a:srcRect l="22932" t="8413" b="26896"/>
          <a:stretch/>
        </p:blipFill>
        <p:spPr>
          <a:xfrm>
            <a:off x="2239346" y="3209729"/>
            <a:ext cx="6522098" cy="326573"/>
          </a:xfrm>
          <a:prstGeom prst="rect">
            <a:avLst/>
          </a:prstGeom>
        </p:spPr>
      </p:pic>
      <p:pic>
        <p:nvPicPr>
          <p:cNvPr id="5" name="Picture 4">
            <a:extLst>
              <a:ext uri="{FF2B5EF4-FFF2-40B4-BE49-F238E27FC236}">
                <a16:creationId xmlns:a16="http://schemas.microsoft.com/office/drawing/2014/main" id="{B8E454CA-3261-4A58-B674-CDABDDB430D1}"/>
              </a:ext>
            </a:extLst>
          </p:cNvPr>
          <p:cNvPicPr>
            <a:picLocks noChangeAspect="1"/>
          </p:cNvPicPr>
          <p:nvPr/>
        </p:nvPicPr>
        <p:blipFill rotWithShape="1">
          <a:blip r:embed="rId4"/>
          <a:srcRect b="40434"/>
          <a:stretch/>
        </p:blipFill>
        <p:spPr>
          <a:xfrm>
            <a:off x="2251011" y="5142720"/>
            <a:ext cx="7391400" cy="726234"/>
          </a:xfrm>
          <a:prstGeom prst="rect">
            <a:avLst/>
          </a:prstGeom>
          <a:ln>
            <a:solidFill>
              <a:schemeClr val="tx1"/>
            </a:solidFill>
          </a:ln>
        </p:spPr>
      </p:pic>
      <p:cxnSp>
        <p:nvCxnSpPr>
          <p:cNvPr id="7" name="Straight Arrow Connector 6">
            <a:extLst>
              <a:ext uri="{FF2B5EF4-FFF2-40B4-BE49-F238E27FC236}">
                <a16:creationId xmlns:a16="http://schemas.microsoft.com/office/drawing/2014/main" id="{88515744-7E14-4BC6-BB59-AB5BDA69B6ED}"/>
              </a:ext>
            </a:extLst>
          </p:cNvPr>
          <p:cNvCxnSpPr>
            <a:cxnSpLocks/>
          </p:cNvCxnSpPr>
          <p:nvPr/>
        </p:nvCxnSpPr>
        <p:spPr>
          <a:xfrm>
            <a:off x="1408922" y="5374434"/>
            <a:ext cx="93306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9" name="Picture 8">
            <a:extLst>
              <a:ext uri="{FF2B5EF4-FFF2-40B4-BE49-F238E27FC236}">
                <a16:creationId xmlns:a16="http://schemas.microsoft.com/office/drawing/2014/main" id="{DAE6865C-24F1-48F0-A73E-14175EB23DA6}"/>
              </a:ext>
            </a:extLst>
          </p:cNvPr>
          <p:cNvPicPr>
            <a:picLocks noChangeAspect="1"/>
          </p:cNvPicPr>
          <p:nvPr/>
        </p:nvPicPr>
        <p:blipFill rotWithShape="1">
          <a:blip r:embed="rId5"/>
          <a:srcRect l="16067"/>
          <a:stretch/>
        </p:blipFill>
        <p:spPr>
          <a:xfrm>
            <a:off x="2276670" y="4145803"/>
            <a:ext cx="8362366" cy="650132"/>
          </a:xfrm>
          <a:prstGeom prst="rect">
            <a:avLst/>
          </a:prstGeom>
        </p:spPr>
      </p:pic>
    </p:spTree>
    <p:extLst>
      <p:ext uri="{BB962C8B-B14F-4D97-AF65-F5344CB8AC3E}">
        <p14:creationId xmlns:p14="http://schemas.microsoft.com/office/powerpoint/2010/main" val="37832642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4014-D5D0-48BA-BB9A-D408565C736E}"/>
              </a:ext>
            </a:extLst>
          </p:cNvPr>
          <p:cNvSpPr>
            <a:spLocks noGrp="1"/>
          </p:cNvSpPr>
          <p:nvPr>
            <p:ph type="title"/>
          </p:nvPr>
        </p:nvSpPr>
        <p:spPr/>
        <p:txBody>
          <a:bodyPr>
            <a:normAutofit/>
          </a:bodyPr>
          <a:lstStyle/>
          <a:p>
            <a:r>
              <a:rPr lang="en-IE" sz="4400" dirty="0">
                <a:latin typeface="Times New Roman" panose="02020603050405020304" pitchFamily="18" charset="0"/>
                <a:cs typeface="Times New Roman" panose="02020603050405020304" pitchFamily="18" charset="0"/>
              </a:rPr>
              <a:t>Using Design on </a:t>
            </a:r>
            <a:r>
              <a:rPr lang="en-IE" sz="4400" dirty="0" err="1">
                <a:latin typeface="Times New Roman" panose="02020603050405020304" pitchFamily="18" charset="0"/>
                <a:cs typeface="Times New Roman" panose="02020603050405020304" pitchFamily="18" charset="0"/>
              </a:rPr>
              <a:t>Juptyer</a:t>
            </a:r>
            <a:r>
              <a:rPr lang="en-IE" sz="4400" dirty="0">
                <a:latin typeface="Times New Roman" panose="02020603050405020304" pitchFamily="18" charset="0"/>
                <a:cs typeface="Times New Roman" panose="02020603050405020304" pitchFamily="18" charset="0"/>
              </a:rPr>
              <a:t> Notebooks (Cont..)</a:t>
            </a:r>
            <a:endParaRPr lang="en-IE" sz="4400" dirty="0"/>
          </a:p>
        </p:txBody>
      </p:sp>
      <p:sp>
        <p:nvSpPr>
          <p:cNvPr id="3" name="Content Placeholder 2">
            <a:extLst>
              <a:ext uri="{FF2B5EF4-FFF2-40B4-BE49-F238E27FC236}">
                <a16:creationId xmlns:a16="http://schemas.microsoft.com/office/drawing/2014/main" id="{7DF49DA6-F83D-48A1-A676-C7DE1E7B31A9}"/>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Continuing from last slide:</a:t>
            </a:r>
          </a:p>
          <a:p>
            <a:pPr lvl="1"/>
            <a:r>
              <a:rPr lang="en-IE" dirty="0">
                <a:latin typeface="Times New Roman" panose="02020603050405020304" pitchFamily="18" charset="0"/>
                <a:cs typeface="Times New Roman" panose="02020603050405020304" pitchFamily="18" charset="0"/>
              </a:rPr>
              <a:t>First go to The File Directory of your project from Vivado Design Suite: </a:t>
            </a:r>
            <a:r>
              <a:rPr lang="en-IE" i="1" dirty="0">
                <a:latin typeface="Times New Roman" panose="02020603050405020304" pitchFamily="18" charset="0"/>
                <a:cs typeface="Times New Roman" panose="02020603050405020304" pitchFamily="18" charset="0"/>
              </a:rPr>
              <a:t>File Directory\</a:t>
            </a:r>
            <a:r>
              <a:rPr lang="en-IE" i="1" dirty="0" err="1">
                <a:latin typeface="Times New Roman" panose="02020603050405020304" pitchFamily="18" charset="0"/>
                <a:cs typeface="Times New Roman" panose="02020603050405020304" pitchFamily="18" charset="0"/>
              </a:rPr>
              <a:t>projectname.runs</a:t>
            </a:r>
            <a:r>
              <a:rPr lang="en-IE" i="1" dirty="0">
                <a:latin typeface="Times New Roman" panose="02020603050405020304" pitchFamily="18" charset="0"/>
                <a:cs typeface="Times New Roman" panose="02020603050405020304" pitchFamily="18" charset="0"/>
              </a:rPr>
              <a:t>\</a:t>
            </a:r>
            <a:r>
              <a:rPr lang="en-IE" dirty="0">
                <a:latin typeface="Times New Roman" panose="02020603050405020304" pitchFamily="18" charset="0"/>
                <a:cs typeface="Times New Roman" panose="02020603050405020304" pitchFamily="18" charset="0"/>
              </a:rPr>
              <a:t>impl_1.</a:t>
            </a:r>
          </a:p>
          <a:p>
            <a:pPr lvl="1"/>
            <a:endParaRPr lang="en-IE" dirty="0">
              <a:latin typeface="Times New Roman" panose="02020603050405020304" pitchFamily="18" charset="0"/>
              <a:cs typeface="Times New Roman" panose="02020603050405020304" pitchFamily="18" charset="0"/>
            </a:endParaRPr>
          </a:p>
          <a:p>
            <a:pPr lvl="1"/>
            <a:r>
              <a:rPr lang="en-IE" dirty="0">
                <a:latin typeface="Times New Roman" panose="02020603050405020304" pitchFamily="18" charset="0"/>
                <a:cs typeface="Times New Roman" panose="02020603050405020304" pitchFamily="18" charset="0"/>
              </a:rPr>
              <a:t>Copy the </a:t>
            </a:r>
            <a:r>
              <a:rPr lang="en-IE" b="1" dirty="0">
                <a:latin typeface="Times New Roman" panose="02020603050405020304" pitchFamily="18" charset="0"/>
                <a:cs typeface="Times New Roman" panose="02020603050405020304" pitchFamily="18" charset="0"/>
              </a:rPr>
              <a:t>.bit </a:t>
            </a:r>
            <a:r>
              <a:rPr lang="en-IE" dirty="0">
                <a:latin typeface="Times New Roman" panose="02020603050405020304" pitchFamily="18" charset="0"/>
                <a:cs typeface="Times New Roman" panose="02020603050405020304" pitchFamily="18" charset="0"/>
              </a:rPr>
              <a:t>file and the </a:t>
            </a:r>
            <a:r>
              <a:rPr lang="en-IE" b="1" dirty="0">
                <a:latin typeface="Times New Roman" panose="02020603050405020304" pitchFamily="18" charset="0"/>
                <a:cs typeface="Times New Roman" panose="02020603050405020304" pitchFamily="18" charset="0"/>
              </a:rPr>
              <a:t>.</a:t>
            </a:r>
            <a:r>
              <a:rPr lang="en-IE" b="1" dirty="0" err="1">
                <a:latin typeface="Times New Roman" panose="02020603050405020304" pitchFamily="18" charset="0"/>
                <a:cs typeface="Times New Roman" panose="02020603050405020304" pitchFamily="18" charset="0"/>
              </a:rPr>
              <a:t>tcl</a:t>
            </a:r>
            <a:r>
              <a:rPr lang="en-IE" b="1" dirty="0">
                <a:latin typeface="Times New Roman" panose="02020603050405020304" pitchFamily="18" charset="0"/>
                <a:cs typeface="Times New Roman" panose="02020603050405020304" pitchFamily="18" charset="0"/>
              </a:rPr>
              <a:t> </a:t>
            </a:r>
            <a:r>
              <a:rPr lang="en-IE" dirty="0">
                <a:latin typeface="Times New Roman" panose="02020603050405020304" pitchFamily="18" charset="0"/>
                <a:cs typeface="Times New Roman" panose="02020603050405020304" pitchFamily="18" charset="0"/>
              </a:rPr>
              <a:t>file into the folder in </a:t>
            </a:r>
            <a:r>
              <a:rPr lang="en-IE" dirty="0">
                <a:latin typeface="Times New Roman" panose="02020603050405020304" pitchFamily="18" charset="0"/>
                <a:cs typeface="Times New Roman" panose="02020603050405020304" pitchFamily="18" charset="0"/>
                <a:hlinkClick r:id="rId2" action="ppaction://hlinkfile"/>
              </a:rPr>
              <a:t>\\192.168.2.99\xilinx</a:t>
            </a:r>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r>
              <a:rPr lang="en-IE" dirty="0">
                <a:latin typeface="Times New Roman" panose="02020603050405020304" pitchFamily="18" charset="0"/>
                <a:cs typeface="Times New Roman" panose="02020603050405020304" pitchFamily="18" charset="0"/>
              </a:rPr>
              <a:t>In the folder in </a:t>
            </a:r>
            <a:r>
              <a:rPr lang="en-IE" dirty="0">
                <a:latin typeface="Times New Roman" panose="02020603050405020304" pitchFamily="18" charset="0"/>
                <a:cs typeface="Times New Roman" panose="02020603050405020304" pitchFamily="18" charset="0"/>
                <a:hlinkClick r:id="rId2" action="ppaction://hlinkfile"/>
              </a:rPr>
              <a:t>\\192.168.2.99\xilinx</a:t>
            </a:r>
            <a:r>
              <a:rPr lang="en-IE" dirty="0">
                <a:latin typeface="Times New Roman" panose="02020603050405020304" pitchFamily="18" charset="0"/>
                <a:cs typeface="Times New Roman" panose="02020603050405020304" pitchFamily="18" charset="0"/>
              </a:rPr>
              <a:t> rename the </a:t>
            </a:r>
            <a:r>
              <a:rPr lang="en-IE" b="1" dirty="0">
                <a:latin typeface="Times New Roman" panose="02020603050405020304" pitchFamily="18" charset="0"/>
                <a:cs typeface="Times New Roman" panose="02020603050405020304" pitchFamily="18" charset="0"/>
              </a:rPr>
              <a:t>.bit </a:t>
            </a:r>
            <a:r>
              <a:rPr lang="en-IE" dirty="0">
                <a:latin typeface="Times New Roman" panose="02020603050405020304" pitchFamily="18" charset="0"/>
                <a:cs typeface="Times New Roman" panose="02020603050405020304" pitchFamily="18" charset="0"/>
              </a:rPr>
              <a:t>and </a:t>
            </a:r>
            <a:r>
              <a:rPr lang="en-IE" b="1" dirty="0">
                <a:latin typeface="Times New Roman" panose="02020603050405020304" pitchFamily="18" charset="0"/>
                <a:cs typeface="Times New Roman" panose="02020603050405020304" pitchFamily="18" charset="0"/>
              </a:rPr>
              <a:t>.</a:t>
            </a:r>
            <a:r>
              <a:rPr lang="en-IE" b="1" dirty="0" err="1">
                <a:latin typeface="Times New Roman" panose="02020603050405020304" pitchFamily="18" charset="0"/>
                <a:cs typeface="Times New Roman" panose="02020603050405020304" pitchFamily="18" charset="0"/>
              </a:rPr>
              <a:t>tcl</a:t>
            </a:r>
            <a:r>
              <a:rPr lang="en-IE" dirty="0">
                <a:latin typeface="Times New Roman" panose="02020603050405020304" pitchFamily="18" charset="0"/>
                <a:cs typeface="Times New Roman" panose="02020603050405020304" pitchFamily="18" charset="0"/>
              </a:rPr>
              <a:t> files so their names match the </a:t>
            </a:r>
            <a:r>
              <a:rPr lang="en-IE" b="1" dirty="0">
                <a:latin typeface="Times New Roman" panose="02020603050405020304" pitchFamily="18" charset="0"/>
                <a:cs typeface="Times New Roman" panose="02020603050405020304" pitchFamily="18" charset="0"/>
              </a:rPr>
              <a:t>.</a:t>
            </a:r>
            <a:r>
              <a:rPr lang="en-IE" b="1" dirty="0" err="1">
                <a:latin typeface="Times New Roman" panose="02020603050405020304" pitchFamily="18" charset="0"/>
                <a:cs typeface="Times New Roman" panose="02020603050405020304" pitchFamily="18" charset="0"/>
              </a:rPr>
              <a:t>hwh</a:t>
            </a:r>
            <a:r>
              <a:rPr lang="en-IE" dirty="0">
                <a:latin typeface="Times New Roman" panose="02020603050405020304" pitchFamily="18" charset="0"/>
                <a:cs typeface="Times New Roman" panose="02020603050405020304" pitchFamily="18" charset="0"/>
              </a:rPr>
              <a:t> file:</a:t>
            </a: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latin typeface="Times New Roman" panose="02020603050405020304" pitchFamily="18" charset="0"/>
              <a:cs typeface="Times New Roman" panose="02020603050405020304" pitchFamily="18" charset="0"/>
            </a:endParaRPr>
          </a:p>
          <a:p>
            <a:pPr lvl="1"/>
            <a:endParaRPr lang="en-IE" dirty="0"/>
          </a:p>
        </p:txBody>
      </p:sp>
      <p:pic>
        <p:nvPicPr>
          <p:cNvPr id="4" name="Picture 3">
            <a:extLst>
              <a:ext uri="{FF2B5EF4-FFF2-40B4-BE49-F238E27FC236}">
                <a16:creationId xmlns:a16="http://schemas.microsoft.com/office/drawing/2014/main" id="{714524A8-7A55-4DD4-B06E-EE118047E1C1}"/>
              </a:ext>
            </a:extLst>
          </p:cNvPr>
          <p:cNvPicPr>
            <a:picLocks noChangeAspect="1"/>
          </p:cNvPicPr>
          <p:nvPr/>
        </p:nvPicPr>
        <p:blipFill rotWithShape="1">
          <a:blip r:embed="rId3"/>
          <a:srcRect l="17480" t="7856" b="21523"/>
          <a:stretch/>
        </p:blipFill>
        <p:spPr>
          <a:xfrm>
            <a:off x="1455575" y="2771194"/>
            <a:ext cx="5784980" cy="289248"/>
          </a:xfrm>
          <a:prstGeom prst="rect">
            <a:avLst/>
          </a:prstGeom>
        </p:spPr>
      </p:pic>
      <p:pic>
        <p:nvPicPr>
          <p:cNvPr id="5" name="Picture 4">
            <a:extLst>
              <a:ext uri="{FF2B5EF4-FFF2-40B4-BE49-F238E27FC236}">
                <a16:creationId xmlns:a16="http://schemas.microsoft.com/office/drawing/2014/main" id="{2CAE1E2E-8D33-4932-BA31-C6B37D063188}"/>
              </a:ext>
            </a:extLst>
          </p:cNvPr>
          <p:cNvPicPr>
            <a:picLocks noChangeAspect="1"/>
          </p:cNvPicPr>
          <p:nvPr/>
        </p:nvPicPr>
        <p:blipFill rotWithShape="1">
          <a:blip r:embed="rId4"/>
          <a:srcRect t="53928" b="20650"/>
          <a:stretch/>
        </p:blipFill>
        <p:spPr>
          <a:xfrm>
            <a:off x="2885200" y="3433665"/>
            <a:ext cx="5316408" cy="1203650"/>
          </a:xfrm>
          <a:prstGeom prst="rect">
            <a:avLst/>
          </a:prstGeom>
          <a:ln>
            <a:solidFill>
              <a:schemeClr val="tx1"/>
            </a:solidFill>
          </a:ln>
        </p:spPr>
      </p:pic>
      <p:cxnSp>
        <p:nvCxnSpPr>
          <p:cNvPr id="6" name="Straight Arrow Connector 5">
            <a:extLst>
              <a:ext uri="{FF2B5EF4-FFF2-40B4-BE49-F238E27FC236}">
                <a16:creationId xmlns:a16="http://schemas.microsoft.com/office/drawing/2014/main" id="{30D42184-0061-436F-AC1E-06BB750CF8EB}"/>
              </a:ext>
            </a:extLst>
          </p:cNvPr>
          <p:cNvCxnSpPr>
            <a:cxnSpLocks/>
          </p:cNvCxnSpPr>
          <p:nvPr/>
        </p:nvCxnSpPr>
        <p:spPr>
          <a:xfrm>
            <a:off x="1996751" y="3750907"/>
            <a:ext cx="93306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 name="Straight Arrow Connector 6">
            <a:extLst>
              <a:ext uri="{FF2B5EF4-FFF2-40B4-BE49-F238E27FC236}">
                <a16:creationId xmlns:a16="http://schemas.microsoft.com/office/drawing/2014/main" id="{02A376A0-1FA3-47D0-B1F8-8156A1FB1D00}"/>
              </a:ext>
            </a:extLst>
          </p:cNvPr>
          <p:cNvCxnSpPr>
            <a:cxnSpLocks/>
          </p:cNvCxnSpPr>
          <p:nvPr/>
        </p:nvCxnSpPr>
        <p:spPr>
          <a:xfrm>
            <a:off x="2006081" y="4320074"/>
            <a:ext cx="93306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8" name="Picture 7">
            <a:extLst>
              <a:ext uri="{FF2B5EF4-FFF2-40B4-BE49-F238E27FC236}">
                <a16:creationId xmlns:a16="http://schemas.microsoft.com/office/drawing/2014/main" id="{836B0D0F-B57B-4473-8EA8-D0800052BAA0}"/>
              </a:ext>
            </a:extLst>
          </p:cNvPr>
          <p:cNvPicPr>
            <a:picLocks noChangeAspect="1"/>
          </p:cNvPicPr>
          <p:nvPr/>
        </p:nvPicPr>
        <p:blipFill>
          <a:blip r:embed="rId5"/>
          <a:stretch>
            <a:fillRect/>
          </a:stretch>
        </p:blipFill>
        <p:spPr>
          <a:xfrm>
            <a:off x="2390288" y="5379487"/>
            <a:ext cx="7000875" cy="876300"/>
          </a:xfrm>
          <a:prstGeom prst="rect">
            <a:avLst/>
          </a:prstGeom>
          <a:ln>
            <a:solidFill>
              <a:schemeClr val="tx1"/>
            </a:solidFill>
          </a:ln>
        </p:spPr>
      </p:pic>
    </p:spTree>
    <p:extLst>
      <p:ext uri="{BB962C8B-B14F-4D97-AF65-F5344CB8AC3E}">
        <p14:creationId xmlns:p14="http://schemas.microsoft.com/office/powerpoint/2010/main" val="23756353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8074-D6ED-4897-8035-B852703EEE29}"/>
              </a:ext>
            </a:extLst>
          </p:cNvPr>
          <p:cNvSpPr>
            <a:spLocks noGrp="1"/>
          </p:cNvSpPr>
          <p:nvPr>
            <p:ph type="title"/>
          </p:nvPr>
        </p:nvSpPr>
        <p:spPr/>
        <p:txBody>
          <a:bodyPr>
            <a:normAutofit/>
          </a:bodyPr>
          <a:lstStyle/>
          <a:p>
            <a:r>
              <a:rPr lang="en-IE" sz="4400" dirty="0">
                <a:latin typeface="Times New Roman" panose="02020603050405020304" pitchFamily="18" charset="0"/>
                <a:cs typeface="Times New Roman" panose="02020603050405020304" pitchFamily="18" charset="0"/>
              </a:rPr>
              <a:t>Using Design on </a:t>
            </a:r>
            <a:r>
              <a:rPr lang="en-IE" sz="4400" dirty="0" err="1">
                <a:latin typeface="Times New Roman" panose="02020603050405020304" pitchFamily="18" charset="0"/>
                <a:cs typeface="Times New Roman" panose="02020603050405020304" pitchFamily="18" charset="0"/>
              </a:rPr>
              <a:t>Juptyer</a:t>
            </a:r>
            <a:r>
              <a:rPr lang="en-IE" sz="4400" dirty="0">
                <a:latin typeface="Times New Roman" panose="02020603050405020304" pitchFamily="18" charset="0"/>
                <a:cs typeface="Times New Roman" panose="02020603050405020304" pitchFamily="18" charset="0"/>
              </a:rPr>
              <a:t> Notebooks (Cont..)</a:t>
            </a:r>
            <a:endParaRPr lang="en-IE" sz="4400" dirty="0"/>
          </a:p>
        </p:txBody>
      </p:sp>
      <p:sp>
        <p:nvSpPr>
          <p:cNvPr id="3" name="Content Placeholder 2">
            <a:extLst>
              <a:ext uri="{FF2B5EF4-FFF2-40B4-BE49-F238E27FC236}">
                <a16:creationId xmlns:a16="http://schemas.microsoft.com/office/drawing/2014/main" id="{A81495BD-B275-404D-8801-D6794A2CB5DE}"/>
              </a:ext>
            </a:extLst>
          </p:cNvPr>
          <p:cNvSpPr>
            <a:spLocks noGrp="1"/>
          </p:cNvSpPr>
          <p:nvPr>
            <p:ph idx="1"/>
          </p:nvPr>
        </p:nvSpPr>
        <p:spPr>
          <a:xfrm>
            <a:off x="1097280" y="1845734"/>
            <a:ext cx="10058400" cy="4499082"/>
          </a:xfrm>
        </p:spPr>
        <p:txBody>
          <a:bodyPr/>
          <a:lstStyle/>
          <a:p>
            <a:r>
              <a:rPr lang="en-IE" dirty="0">
                <a:latin typeface="Times New Roman" panose="02020603050405020304" pitchFamily="18" charset="0"/>
                <a:cs typeface="Times New Roman" panose="02020603050405020304" pitchFamily="18" charset="0"/>
              </a:rPr>
              <a:t>Once the files are in the correct location go to </a:t>
            </a:r>
            <a:r>
              <a:rPr lang="en-IE" dirty="0" err="1">
                <a:latin typeface="Times New Roman" panose="02020603050405020304" pitchFamily="18" charset="0"/>
                <a:cs typeface="Times New Roman" panose="02020603050405020304" pitchFamily="18" charset="0"/>
              </a:rPr>
              <a:t>Jupter</a:t>
            </a:r>
            <a:r>
              <a:rPr lang="en-IE" dirty="0">
                <a:latin typeface="Times New Roman" panose="02020603050405020304" pitchFamily="18" charset="0"/>
                <a:cs typeface="Times New Roman" panose="02020603050405020304" pitchFamily="18" charset="0"/>
              </a:rPr>
              <a:t> Notebooks online (</a:t>
            </a:r>
            <a:r>
              <a:rPr lang="en-IE" dirty="0">
                <a:hlinkClick r:id="rId2"/>
              </a:rPr>
              <a:t>http://192.168.2.99</a:t>
            </a:r>
            <a:r>
              <a:rPr lang="en-IE" dirty="0"/>
              <a:t>)</a:t>
            </a:r>
          </a:p>
          <a:p>
            <a:r>
              <a:rPr lang="en-IE" dirty="0">
                <a:latin typeface="Times New Roman" panose="02020603050405020304" pitchFamily="18" charset="0"/>
                <a:cs typeface="Times New Roman" panose="02020603050405020304" pitchFamily="18" charset="0"/>
              </a:rPr>
              <a:t>From there create a PYTHON 3 file and code as follows (AXI-Lite):</a:t>
            </a:r>
          </a:p>
          <a:p>
            <a:pPr marL="749808" lvl="1" indent="-457200">
              <a:buFont typeface="+mj-lt"/>
              <a:buAutoNum type="arabicPeriod"/>
            </a:pPr>
            <a:r>
              <a:rPr lang="en-IE" dirty="0">
                <a:latin typeface="Times New Roman" panose="02020603050405020304" pitchFamily="18" charset="0"/>
                <a:cs typeface="Times New Roman" panose="02020603050405020304" pitchFamily="18" charset="0"/>
              </a:rPr>
              <a:t>First import the </a:t>
            </a:r>
            <a:r>
              <a:rPr lang="en-IE" dirty="0" err="1">
                <a:latin typeface="Times New Roman" panose="02020603050405020304" pitchFamily="18" charset="0"/>
                <a:cs typeface="Times New Roman" panose="02020603050405020304" pitchFamily="18" charset="0"/>
              </a:rPr>
              <a:t>Pynq</a:t>
            </a:r>
            <a:r>
              <a:rPr lang="en-IE" dirty="0">
                <a:latin typeface="Times New Roman" panose="02020603050405020304" pitchFamily="18" charset="0"/>
                <a:cs typeface="Times New Roman" panose="02020603050405020304" pitchFamily="18" charset="0"/>
              </a:rPr>
              <a:t> Overlay library and set the overlay to the </a:t>
            </a:r>
            <a:r>
              <a:rPr lang="en-IE" dirty="0" err="1">
                <a:latin typeface="Times New Roman" panose="02020603050405020304" pitchFamily="18" charset="0"/>
                <a:cs typeface="Times New Roman" panose="02020603050405020304" pitchFamily="18" charset="0"/>
              </a:rPr>
              <a:t>bitfile</a:t>
            </a:r>
            <a:r>
              <a:rPr lang="en-IE" dirty="0">
                <a:latin typeface="Times New Roman" panose="02020603050405020304" pitchFamily="18" charset="0"/>
                <a:cs typeface="Times New Roman" panose="02020603050405020304" pitchFamily="18" charset="0"/>
              </a:rPr>
              <a:t> location:</a:t>
            </a: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a:pPr>
            <a:r>
              <a:rPr lang="en-IE" dirty="0">
                <a:latin typeface="Times New Roman" panose="02020603050405020304" pitchFamily="18" charset="0"/>
                <a:cs typeface="Times New Roman" panose="02020603050405020304" pitchFamily="18" charset="0"/>
              </a:rPr>
              <a:t>Once the Overlay has been set you must then select the IP you wish to test. As seen from the Vivado Block Diagram the multiplier has been labelled as </a:t>
            </a:r>
            <a:r>
              <a:rPr lang="en-IE" b="1" dirty="0">
                <a:latin typeface="Times New Roman" panose="02020603050405020304" pitchFamily="18" charset="0"/>
                <a:cs typeface="Times New Roman" panose="02020603050405020304" pitchFamily="18" charset="0"/>
              </a:rPr>
              <a:t>mult_0</a:t>
            </a:r>
            <a:r>
              <a:rPr lang="en-IE" dirty="0">
                <a:latin typeface="Times New Roman" panose="02020603050405020304" pitchFamily="18" charset="0"/>
                <a:cs typeface="Times New Roman" panose="02020603050405020304" pitchFamily="18" charset="0"/>
              </a:rPr>
              <a:t>.</a:t>
            </a: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a:pPr>
            <a:r>
              <a:rPr lang="en-IE" dirty="0">
                <a:latin typeface="Times New Roman" panose="02020603050405020304" pitchFamily="18" charset="0"/>
                <a:cs typeface="Times New Roman" panose="02020603050405020304" pitchFamily="18" charset="0"/>
              </a:rPr>
              <a:t>Once that is done you can read/write to the input/output of the IP. Reading the VHDL for the mult_0 will tell you the addresses you need to reference. See an example below (100 x 200 = 20,000).</a:t>
            </a: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6A256DC-30F9-405B-A145-B33565993C8F}"/>
              </a:ext>
            </a:extLst>
          </p:cNvPr>
          <p:cNvPicPr>
            <a:picLocks noChangeAspect="1"/>
          </p:cNvPicPr>
          <p:nvPr/>
        </p:nvPicPr>
        <p:blipFill>
          <a:blip r:embed="rId3"/>
          <a:stretch>
            <a:fillRect/>
          </a:stretch>
        </p:blipFill>
        <p:spPr>
          <a:xfrm>
            <a:off x="3619693" y="2955277"/>
            <a:ext cx="4933950" cy="562364"/>
          </a:xfrm>
          <a:prstGeom prst="rect">
            <a:avLst/>
          </a:prstGeom>
        </p:spPr>
      </p:pic>
      <p:pic>
        <p:nvPicPr>
          <p:cNvPr id="6" name="Picture 5">
            <a:extLst>
              <a:ext uri="{FF2B5EF4-FFF2-40B4-BE49-F238E27FC236}">
                <a16:creationId xmlns:a16="http://schemas.microsoft.com/office/drawing/2014/main" id="{9019840C-3133-4679-9FB6-3257F456D201}"/>
              </a:ext>
            </a:extLst>
          </p:cNvPr>
          <p:cNvPicPr>
            <a:picLocks noChangeAspect="1"/>
          </p:cNvPicPr>
          <p:nvPr/>
        </p:nvPicPr>
        <p:blipFill>
          <a:blip r:embed="rId4"/>
          <a:stretch>
            <a:fillRect/>
          </a:stretch>
        </p:blipFill>
        <p:spPr>
          <a:xfrm>
            <a:off x="4859304" y="4177100"/>
            <a:ext cx="2324100" cy="295275"/>
          </a:xfrm>
          <a:prstGeom prst="rect">
            <a:avLst/>
          </a:prstGeom>
        </p:spPr>
      </p:pic>
      <p:pic>
        <p:nvPicPr>
          <p:cNvPr id="8" name="Picture 7">
            <a:extLst>
              <a:ext uri="{FF2B5EF4-FFF2-40B4-BE49-F238E27FC236}">
                <a16:creationId xmlns:a16="http://schemas.microsoft.com/office/drawing/2014/main" id="{5899DE94-34EA-4CED-A81B-EED959E21750}"/>
              </a:ext>
            </a:extLst>
          </p:cNvPr>
          <p:cNvPicPr>
            <a:picLocks noChangeAspect="1"/>
          </p:cNvPicPr>
          <p:nvPr/>
        </p:nvPicPr>
        <p:blipFill>
          <a:blip r:embed="rId5"/>
          <a:stretch>
            <a:fillRect/>
          </a:stretch>
        </p:blipFill>
        <p:spPr>
          <a:xfrm>
            <a:off x="1670179" y="5079894"/>
            <a:ext cx="3125658" cy="1214228"/>
          </a:xfrm>
          <a:prstGeom prst="rect">
            <a:avLst/>
          </a:prstGeom>
          <a:ln>
            <a:solidFill>
              <a:schemeClr val="tx1"/>
            </a:solidFill>
          </a:ln>
        </p:spPr>
      </p:pic>
      <p:pic>
        <p:nvPicPr>
          <p:cNvPr id="9" name="Picture 8">
            <a:extLst>
              <a:ext uri="{FF2B5EF4-FFF2-40B4-BE49-F238E27FC236}">
                <a16:creationId xmlns:a16="http://schemas.microsoft.com/office/drawing/2014/main" id="{EC69C895-CFD7-48C4-BBC9-C8EAD04E0F7F}"/>
              </a:ext>
            </a:extLst>
          </p:cNvPr>
          <p:cNvPicPr>
            <a:picLocks noChangeAspect="1"/>
          </p:cNvPicPr>
          <p:nvPr/>
        </p:nvPicPr>
        <p:blipFill>
          <a:blip r:embed="rId6"/>
          <a:stretch>
            <a:fillRect/>
          </a:stretch>
        </p:blipFill>
        <p:spPr>
          <a:xfrm>
            <a:off x="7351745" y="5158370"/>
            <a:ext cx="2209800" cy="1057275"/>
          </a:xfrm>
          <a:prstGeom prst="rect">
            <a:avLst/>
          </a:prstGeom>
          <a:ln>
            <a:solidFill>
              <a:schemeClr val="tx1"/>
            </a:solidFill>
          </a:ln>
        </p:spPr>
      </p:pic>
      <p:cxnSp>
        <p:nvCxnSpPr>
          <p:cNvPr id="11" name="Straight Arrow Connector 10">
            <a:extLst>
              <a:ext uri="{FF2B5EF4-FFF2-40B4-BE49-F238E27FC236}">
                <a16:creationId xmlns:a16="http://schemas.microsoft.com/office/drawing/2014/main" id="{02EB17D7-33A4-4EC7-A9B0-7EC6079208DE}"/>
              </a:ext>
            </a:extLst>
          </p:cNvPr>
          <p:cNvCxnSpPr>
            <a:stCxn id="8" idx="3"/>
            <a:endCxn id="9" idx="1"/>
          </p:cNvCxnSpPr>
          <p:nvPr/>
        </p:nvCxnSpPr>
        <p:spPr>
          <a:xfrm>
            <a:off x="4795837" y="5687008"/>
            <a:ext cx="255590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207840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1E0B-B5C3-48FA-B983-282BE77F1422}"/>
              </a:ext>
            </a:extLst>
          </p:cNvPr>
          <p:cNvSpPr>
            <a:spLocks noGrp="1"/>
          </p:cNvSpPr>
          <p:nvPr>
            <p:ph type="title"/>
          </p:nvPr>
        </p:nvSpPr>
        <p:spPr/>
        <p:txBody>
          <a:bodyPr>
            <a:normAutofit/>
          </a:bodyPr>
          <a:lstStyle/>
          <a:p>
            <a:r>
              <a:rPr lang="en-IE" sz="4400" dirty="0" err="1">
                <a:latin typeface="Times New Roman" panose="02020603050405020304" pitchFamily="18" charset="0"/>
                <a:cs typeface="Times New Roman" panose="02020603050405020304" pitchFamily="18" charset="0"/>
              </a:rPr>
              <a:t>Juptyer</a:t>
            </a:r>
            <a:r>
              <a:rPr lang="en-IE" sz="4400" dirty="0">
                <a:latin typeface="Times New Roman" panose="02020603050405020304" pitchFamily="18" charset="0"/>
                <a:cs typeface="Times New Roman" panose="02020603050405020304" pitchFamily="18" charset="0"/>
              </a:rPr>
              <a:t> Notebooks AXI-Stream</a:t>
            </a:r>
            <a:endParaRPr lang="en-IE" sz="4400" dirty="0"/>
          </a:p>
        </p:txBody>
      </p:sp>
      <p:sp>
        <p:nvSpPr>
          <p:cNvPr id="3" name="Content Placeholder 2">
            <a:extLst>
              <a:ext uri="{FF2B5EF4-FFF2-40B4-BE49-F238E27FC236}">
                <a16:creationId xmlns:a16="http://schemas.microsoft.com/office/drawing/2014/main" id="{D30C9483-C74E-4819-BBB1-CEB9D241CF54}"/>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For the AXI-Stream example the Python code is slightly altered.</a:t>
            </a:r>
          </a:p>
          <a:p>
            <a:pPr marL="749808" lvl="1" indent="-457200">
              <a:buFont typeface="+mj-lt"/>
              <a:buAutoNum type="arabicPeriod"/>
            </a:pPr>
            <a:r>
              <a:rPr lang="en-IE" dirty="0">
                <a:latin typeface="Times New Roman" panose="02020603050405020304" pitchFamily="18" charset="0"/>
                <a:cs typeface="Times New Roman" panose="02020603050405020304" pitchFamily="18" charset="0"/>
              </a:rPr>
              <a:t>First import the </a:t>
            </a:r>
            <a:r>
              <a:rPr lang="en-IE" dirty="0" err="1">
                <a:latin typeface="Times New Roman" panose="02020603050405020304" pitchFamily="18" charset="0"/>
                <a:cs typeface="Times New Roman" panose="02020603050405020304" pitchFamily="18" charset="0"/>
              </a:rPr>
              <a:t>Pynq</a:t>
            </a:r>
            <a:r>
              <a:rPr lang="en-IE" dirty="0">
                <a:latin typeface="Times New Roman" panose="02020603050405020304" pitchFamily="18" charset="0"/>
                <a:cs typeface="Times New Roman" panose="02020603050405020304" pitchFamily="18" charset="0"/>
              </a:rPr>
              <a:t> Overlay and DMA libraries and set the overlay to the </a:t>
            </a:r>
            <a:r>
              <a:rPr lang="en-IE" dirty="0" err="1">
                <a:latin typeface="Times New Roman" panose="02020603050405020304" pitchFamily="18" charset="0"/>
                <a:cs typeface="Times New Roman" panose="02020603050405020304" pitchFamily="18" charset="0"/>
              </a:rPr>
              <a:t>bitfile</a:t>
            </a:r>
            <a:r>
              <a:rPr lang="en-IE" dirty="0">
                <a:latin typeface="Times New Roman" panose="02020603050405020304" pitchFamily="18" charset="0"/>
                <a:cs typeface="Times New Roman" panose="02020603050405020304" pitchFamily="18" charset="0"/>
              </a:rPr>
              <a:t> location:</a:t>
            </a: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a:pPr>
            <a:endParaRPr lang="en-IE" dirty="0">
              <a:latin typeface="Times New Roman" panose="02020603050405020304" pitchFamily="18" charset="0"/>
              <a:cs typeface="Times New Roman" panose="02020603050405020304" pitchFamily="18" charset="0"/>
            </a:endParaRPr>
          </a:p>
          <a:p>
            <a:pPr marL="292608" lvl="1" indent="0">
              <a:buNone/>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startAt="2"/>
            </a:pPr>
            <a:r>
              <a:rPr lang="en-IE" dirty="0">
                <a:latin typeface="Times New Roman" panose="02020603050405020304" pitchFamily="18" charset="0"/>
                <a:cs typeface="Times New Roman" panose="02020603050405020304" pitchFamily="18" charset="0"/>
              </a:rPr>
              <a:t>Once the Overlay has been set, the DMAs must be targeted for data transfer:</a:t>
            </a:r>
          </a:p>
          <a:p>
            <a:pPr marL="749808" lvl="1" indent="-457200">
              <a:buFont typeface="+mj-lt"/>
              <a:buAutoNum type="arabicPeriod" startAt="2"/>
            </a:pPr>
            <a:endParaRPr lang="en-IE" dirty="0">
              <a:latin typeface="Times New Roman" panose="02020603050405020304" pitchFamily="18" charset="0"/>
              <a:cs typeface="Times New Roman" panose="02020603050405020304" pitchFamily="18" charset="0"/>
            </a:endParaRPr>
          </a:p>
          <a:p>
            <a:pPr marL="749808" lvl="1" indent="-457200">
              <a:buFont typeface="+mj-lt"/>
              <a:buAutoNum type="arabicPeriod" startAt="2"/>
            </a:pPr>
            <a:r>
              <a:rPr lang="en-IE" dirty="0">
                <a:latin typeface="Times New Roman" panose="02020603050405020304" pitchFamily="18" charset="0"/>
                <a:cs typeface="Times New Roman" panose="02020603050405020304" pitchFamily="18" charset="0"/>
              </a:rPr>
              <a:t>Once that is done you can transfer data into the DMA. The data must be formatted as a </a:t>
            </a:r>
            <a:r>
              <a:rPr lang="en-IE" b="1" dirty="0" err="1">
                <a:latin typeface="Times New Roman" panose="02020603050405020304" pitchFamily="18" charset="0"/>
                <a:cs typeface="Times New Roman" panose="02020603050405020304" pitchFamily="18" charset="0"/>
              </a:rPr>
              <a:t>cma_array</a:t>
            </a:r>
            <a:r>
              <a:rPr lang="en-IE" dirty="0">
                <a:latin typeface="Times New Roman" panose="02020603050405020304" pitchFamily="18" charset="0"/>
                <a:cs typeface="Times New Roman" panose="02020603050405020304" pitchFamily="18" charset="0"/>
              </a:rPr>
              <a:t>:</a:t>
            </a:r>
          </a:p>
          <a:p>
            <a:endParaRPr lang="en-IE" dirty="0"/>
          </a:p>
        </p:txBody>
      </p:sp>
      <p:pic>
        <p:nvPicPr>
          <p:cNvPr id="4" name="Picture 3">
            <a:extLst>
              <a:ext uri="{FF2B5EF4-FFF2-40B4-BE49-F238E27FC236}">
                <a16:creationId xmlns:a16="http://schemas.microsoft.com/office/drawing/2014/main" id="{1F3A6D87-B0C6-4AC9-B52F-6D92C523503A}"/>
              </a:ext>
            </a:extLst>
          </p:cNvPr>
          <p:cNvPicPr>
            <a:picLocks noChangeAspect="1"/>
          </p:cNvPicPr>
          <p:nvPr/>
        </p:nvPicPr>
        <p:blipFill>
          <a:blip r:embed="rId2"/>
          <a:stretch>
            <a:fillRect/>
          </a:stretch>
        </p:blipFill>
        <p:spPr>
          <a:xfrm>
            <a:off x="3791744" y="2492896"/>
            <a:ext cx="5239127" cy="1008112"/>
          </a:xfrm>
          <a:prstGeom prst="rect">
            <a:avLst/>
          </a:prstGeom>
        </p:spPr>
      </p:pic>
      <p:pic>
        <p:nvPicPr>
          <p:cNvPr id="5" name="Picture 4">
            <a:extLst>
              <a:ext uri="{FF2B5EF4-FFF2-40B4-BE49-F238E27FC236}">
                <a16:creationId xmlns:a16="http://schemas.microsoft.com/office/drawing/2014/main" id="{51864CC1-36C4-43AF-B00A-31CD8381BF85}"/>
              </a:ext>
            </a:extLst>
          </p:cNvPr>
          <p:cNvPicPr>
            <a:picLocks noChangeAspect="1"/>
          </p:cNvPicPr>
          <p:nvPr/>
        </p:nvPicPr>
        <p:blipFill>
          <a:blip r:embed="rId3"/>
          <a:stretch>
            <a:fillRect/>
          </a:stretch>
        </p:blipFill>
        <p:spPr>
          <a:xfrm>
            <a:off x="4943872" y="3789041"/>
            <a:ext cx="2247900" cy="360040"/>
          </a:xfrm>
          <a:prstGeom prst="rect">
            <a:avLst/>
          </a:prstGeom>
        </p:spPr>
      </p:pic>
      <p:pic>
        <p:nvPicPr>
          <p:cNvPr id="6" name="Picture 5">
            <a:extLst>
              <a:ext uri="{FF2B5EF4-FFF2-40B4-BE49-F238E27FC236}">
                <a16:creationId xmlns:a16="http://schemas.microsoft.com/office/drawing/2014/main" id="{E0BB581F-A108-4072-AEB7-C45A309890ED}"/>
              </a:ext>
            </a:extLst>
          </p:cNvPr>
          <p:cNvPicPr>
            <a:picLocks noChangeAspect="1"/>
          </p:cNvPicPr>
          <p:nvPr/>
        </p:nvPicPr>
        <p:blipFill rotWithShape="1">
          <a:blip r:embed="rId4"/>
          <a:srcRect l="1" r="630"/>
          <a:stretch/>
        </p:blipFill>
        <p:spPr>
          <a:xfrm>
            <a:off x="4727848" y="4437112"/>
            <a:ext cx="3312368" cy="1800200"/>
          </a:xfrm>
          <a:prstGeom prst="rect">
            <a:avLst/>
          </a:prstGeom>
        </p:spPr>
      </p:pic>
    </p:spTree>
    <p:extLst>
      <p:ext uri="{BB962C8B-B14F-4D97-AF65-F5344CB8AC3E}">
        <p14:creationId xmlns:p14="http://schemas.microsoft.com/office/powerpoint/2010/main" val="30698079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CC684-F096-4284-B402-44D5589CAB2C}"/>
              </a:ext>
            </a:extLst>
          </p:cNvPr>
          <p:cNvSpPr>
            <a:spLocks noGrp="1"/>
          </p:cNvSpPr>
          <p:nvPr>
            <p:ph type="title"/>
          </p:nvPr>
        </p:nvSpPr>
        <p:spPr/>
        <p:txBody>
          <a:bodyPr/>
          <a:lstStyle/>
          <a:p>
            <a:r>
              <a:rPr lang="en-IE" dirty="0" err="1">
                <a:latin typeface="Times New Roman" panose="02020603050405020304" pitchFamily="18" charset="0"/>
                <a:cs typeface="Times New Roman" panose="02020603050405020304" pitchFamily="18" charset="0"/>
              </a:rPr>
              <a:t>Juptyer</a:t>
            </a:r>
            <a:r>
              <a:rPr lang="en-IE" dirty="0">
                <a:latin typeface="Times New Roman" panose="02020603050405020304" pitchFamily="18" charset="0"/>
                <a:cs typeface="Times New Roman" panose="02020603050405020304" pitchFamily="18" charset="0"/>
              </a:rPr>
              <a:t> Notebooks AXI-Stream (Cont..)</a:t>
            </a:r>
            <a:endParaRPr lang="en-IE" dirty="0"/>
          </a:p>
        </p:txBody>
      </p:sp>
      <p:sp>
        <p:nvSpPr>
          <p:cNvPr id="3" name="Content Placeholder 2">
            <a:extLst>
              <a:ext uri="{FF2B5EF4-FFF2-40B4-BE49-F238E27FC236}">
                <a16:creationId xmlns:a16="http://schemas.microsoft.com/office/drawing/2014/main" id="{742F87D9-5F82-454C-AC9E-4529EF6B1966}"/>
              </a:ext>
            </a:extLst>
          </p:cNvPr>
          <p:cNvSpPr>
            <a:spLocks noGrp="1"/>
          </p:cNvSpPr>
          <p:nvPr>
            <p:ph idx="1"/>
          </p:nvPr>
        </p:nvSpPr>
        <p:spPr/>
        <p:txBody>
          <a:bodyPr/>
          <a:lstStyle/>
          <a:p>
            <a:pPr marL="749808" lvl="1" indent="-457200">
              <a:buFont typeface="+mj-lt"/>
              <a:buAutoNum type="arabicPeriod" startAt="4"/>
            </a:pPr>
            <a:r>
              <a:rPr lang="en-IE" dirty="0">
                <a:latin typeface="Times New Roman" panose="02020603050405020304" pitchFamily="18" charset="0"/>
                <a:cs typeface="Times New Roman" panose="02020603050405020304" pitchFamily="18" charset="0"/>
              </a:rPr>
              <a:t>Finally once the input transfer is complete the output stream can be read out:</a:t>
            </a:r>
          </a:p>
          <a:p>
            <a:pPr marL="749808" lvl="1" indent="-457200">
              <a:buFont typeface="+mj-lt"/>
              <a:buAutoNum type="arabicPeriod" startAt="4"/>
            </a:pPr>
            <a:endParaRPr lang="en-IE"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IE" dirty="0"/>
          </a:p>
        </p:txBody>
      </p:sp>
      <p:pic>
        <p:nvPicPr>
          <p:cNvPr id="4" name="Picture 3">
            <a:extLst>
              <a:ext uri="{FF2B5EF4-FFF2-40B4-BE49-F238E27FC236}">
                <a16:creationId xmlns:a16="http://schemas.microsoft.com/office/drawing/2014/main" id="{DFA75D97-55C7-46CA-8DBC-7C53AB2E4A27}"/>
              </a:ext>
            </a:extLst>
          </p:cNvPr>
          <p:cNvPicPr>
            <a:picLocks noChangeAspect="1"/>
          </p:cNvPicPr>
          <p:nvPr/>
        </p:nvPicPr>
        <p:blipFill>
          <a:blip r:embed="rId2"/>
          <a:stretch>
            <a:fillRect/>
          </a:stretch>
        </p:blipFill>
        <p:spPr>
          <a:xfrm>
            <a:off x="1775520" y="3248980"/>
            <a:ext cx="4767122" cy="1872208"/>
          </a:xfrm>
          <a:prstGeom prst="rect">
            <a:avLst/>
          </a:prstGeom>
        </p:spPr>
      </p:pic>
      <p:pic>
        <p:nvPicPr>
          <p:cNvPr id="5" name="Picture 4">
            <a:extLst>
              <a:ext uri="{FF2B5EF4-FFF2-40B4-BE49-F238E27FC236}">
                <a16:creationId xmlns:a16="http://schemas.microsoft.com/office/drawing/2014/main" id="{38D3810D-5847-48AF-AFF2-EACCA5EAC595}"/>
              </a:ext>
            </a:extLst>
          </p:cNvPr>
          <p:cNvPicPr>
            <a:picLocks noChangeAspect="1"/>
          </p:cNvPicPr>
          <p:nvPr/>
        </p:nvPicPr>
        <p:blipFill>
          <a:blip r:embed="rId3"/>
          <a:stretch>
            <a:fillRect/>
          </a:stretch>
        </p:blipFill>
        <p:spPr>
          <a:xfrm>
            <a:off x="8472264" y="2276872"/>
            <a:ext cx="1162050" cy="3816424"/>
          </a:xfrm>
          <a:prstGeom prst="rect">
            <a:avLst/>
          </a:prstGeom>
        </p:spPr>
      </p:pic>
      <p:cxnSp>
        <p:nvCxnSpPr>
          <p:cNvPr id="7" name="Straight Arrow Connector 6">
            <a:extLst>
              <a:ext uri="{FF2B5EF4-FFF2-40B4-BE49-F238E27FC236}">
                <a16:creationId xmlns:a16="http://schemas.microsoft.com/office/drawing/2014/main" id="{98BEEC72-B7AB-4591-A3C4-F2FA40135F20}"/>
              </a:ext>
            </a:extLst>
          </p:cNvPr>
          <p:cNvCxnSpPr>
            <a:cxnSpLocks/>
            <a:stCxn id="4" idx="3"/>
            <a:endCxn id="5" idx="1"/>
          </p:cNvCxnSpPr>
          <p:nvPr/>
        </p:nvCxnSpPr>
        <p:spPr>
          <a:xfrm>
            <a:off x="6542642" y="4185084"/>
            <a:ext cx="192962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611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CB67-AF93-4BFE-BF5B-F75973837B27}"/>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Vivado HLS Basics</a:t>
            </a:r>
          </a:p>
        </p:txBody>
      </p:sp>
      <p:sp>
        <p:nvSpPr>
          <p:cNvPr id="3" name="Content Placeholder 2">
            <a:extLst>
              <a:ext uri="{FF2B5EF4-FFF2-40B4-BE49-F238E27FC236}">
                <a16:creationId xmlns:a16="http://schemas.microsoft.com/office/drawing/2014/main" id="{BAE3E27D-D565-43BE-87F2-78CB39872ED6}"/>
              </a:ext>
            </a:extLst>
          </p:cNvPr>
          <p:cNvSpPr>
            <a:spLocks noGrp="1"/>
          </p:cNvSpPr>
          <p:nvPr>
            <p:ph idx="1"/>
          </p:nvPr>
        </p:nvSpPr>
        <p:spPr>
          <a:xfrm>
            <a:off x="1097280" y="1845734"/>
            <a:ext cx="4212139" cy="4023360"/>
          </a:xfrm>
        </p:spPr>
        <p:txBody>
          <a:bodyPr/>
          <a:lstStyle/>
          <a:p>
            <a:pPr marL="0" indent="0">
              <a:buNone/>
            </a:pPr>
            <a:r>
              <a:rPr lang="en-IE" dirty="0">
                <a:latin typeface="Times New Roman" panose="02020603050405020304" pitchFamily="18" charset="0"/>
                <a:cs typeface="Times New Roman" panose="02020603050405020304" pitchFamily="18" charset="0"/>
              </a:rPr>
              <a:t>High-Level Synthesis</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Creates an RTL implementation from C, C++, System C, OpenCL API C kernel code.</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Extracts control and dataflow from the source code.</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Implements the design based on defaults and user applied directives</a:t>
            </a:r>
            <a:r>
              <a:rPr lang="en-IE" dirty="0"/>
              <a:t>.</a:t>
            </a:r>
            <a:endParaRPr lang="en-IE"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89ACFFE-2556-49C3-8831-766DDB598ADD}"/>
              </a:ext>
            </a:extLst>
          </p:cNvPr>
          <p:cNvPicPr>
            <a:picLocks noChangeAspect="1"/>
          </p:cNvPicPr>
          <p:nvPr/>
        </p:nvPicPr>
        <p:blipFill>
          <a:blip r:embed="rId2"/>
          <a:stretch>
            <a:fillRect/>
          </a:stretch>
        </p:blipFill>
        <p:spPr>
          <a:xfrm>
            <a:off x="5254420" y="1783620"/>
            <a:ext cx="5944522" cy="4035387"/>
          </a:xfrm>
          <a:prstGeom prst="rect">
            <a:avLst/>
          </a:prstGeom>
        </p:spPr>
      </p:pic>
    </p:spTree>
    <p:extLst>
      <p:ext uri="{BB962C8B-B14F-4D97-AF65-F5344CB8AC3E}">
        <p14:creationId xmlns:p14="http://schemas.microsoft.com/office/powerpoint/2010/main" val="427531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28DB3-83A0-462B-850B-79C5E9DBF33E}"/>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Languages Supported</a:t>
            </a:r>
          </a:p>
        </p:txBody>
      </p:sp>
      <p:sp>
        <p:nvSpPr>
          <p:cNvPr id="6" name="Content Placeholder 5">
            <a:extLst>
              <a:ext uri="{FF2B5EF4-FFF2-40B4-BE49-F238E27FC236}">
                <a16:creationId xmlns:a16="http://schemas.microsoft.com/office/drawing/2014/main" id="{C29943AD-67C3-4AE7-8C06-A3F402EB9972}"/>
              </a:ext>
            </a:extLst>
          </p:cNvPr>
          <p:cNvSpPr>
            <a:spLocks noGrp="1"/>
          </p:cNvSpPr>
          <p:nvPr>
            <p:ph idx="1"/>
          </p:nvPr>
        </p:nvSpPr>
        <p:spPr/>
        <p:txBody>
          <a:bodyPr/>
          <a:lstStyle/>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 Complete C Validation &amp; Verification Environment</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Vivado HLS supports complete bit-accurate validation of the C model</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Vivado HLS provides a productive C-RTL co-simulation verification solution</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Vivado HLS supports C, C++, SystemC and OpenCL API C kernel</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Functions can be written in any version of C</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Wide support for coding constructs in all three variants of C</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Modelling with bit-accuracy</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Supports arbitrary precision types for all input languages</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Allowing the exact bit-widths to be modelled and synthesized</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Floating point support</a:t>
            </a: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 Support for OpenCV functions</a:t>
            </a:r>
          </a:p>
        </p:txBody>
      </p:sp>
      <p:pic>
        <p:nvPicPr>
          <p:cNvPr id="1026" name="Picture 2" descr="Related image">
            <a:extLst>
              <a:ext uri="{FF2B5EF4-FFF2-40B4-BE49-F238E27FC236}">
                <a16:creationId xmlns:a16="http://schemas.microsoft.com/office/drawing/2014/main" id="{81DC6D5F-69BE-49DC-B5B1-D57CAC489E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6671" y="518652"/>
            <a:ext cx="1140388" cy="1140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5418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9161-632D-4F3E-9C2E-B9B2D81CE1AF}"/>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Setting PYNQ Board on HLS</a:t>
            </a:r>
            <a:endParaRPr lang="en-IE" dirty="0"/>
          </a:p>
        </p:txBody>
      </p:sp>
      <p:sp>
        <p:nvSpPr>
          <p:cNvPr id="3" name="Content Placeholder 2">
            <a:extLst>
              <a:ext uri="{FF2B5EF4-FFF2-40B4-BE49-F238E27FC236}">
                <a16:creationId xmlns:a16="http://schemas.microsoft.com/office/drawing/2014/main" id="{AF257F52-718E-4820-8CBA-37A5F8D513CE}"/>
              </a:ext>
            </a:extLst>
          </p:cNvPr>
          <p:cNvSpPr>
            <a:spLocks noGrp="1"/>
          </p:cNvSpPr>
          <p:nvPr>
            <p:ph idx="1"/>
          </p:nvPr>
        </p:nvSpPr>
        <p:spPr>
          <a:xfrm>
            <a:off x="696064" y="1845734"/>
            <a:ext cx="11094720" cy="4527074"/>
          </a:xfrm>
        </p:spPr>
        <p:txBody>
          <a:bodyPr/>
          <a:lstStyle/>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In order to use the PYNQ with HLS, you must set the board files in both Vivado HLS and the Vivado Design Suite:</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For Vivado Design Suite:</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Close Vivado.</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Download the Board File. (</a:t>
            </a:r>
            <a:r>
              <a:rPr lang="en-IE" dirty="0">
                <a:latin typeface="Times New Roman" panose="02020603050405020304" pitchFamily="18" charset="0"/>
                <a:cs typeface="Times New Roman" panose="02020603050405020304" pitchFamily="18" charset="0"/>
                <a:hlinkClick r:id="rId2"/>
              </a:rPr>
              <a:t>https://pynq.readthedocs.io/en/v2.3/overlay_design_methodology/board_settings.html</a:t>
            </a:r>
            <a:r>
              <a:rPr lang="en-IE" dirty="0">
                <a:latin typeface="Times New Roman" panose="02020603050405020304" pitchFamily="18" charset="0"/>
                <a:cs typeface="Times New Roman" panose="02020603050405020304" pitchFamily="18" charset="0"/>
              </a:rPr>
              <a:t>)</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Extract and Copy Board Files to: </a:t>
            </a:r>
            <a:r>
              <a:rPr lang="en-IE" i="1" dirty="0">
                <a:latin typeface="Times New Roman" panose="02020603050405020304" pitchFamily="18" charset="0"/>
                <a:cs typeface="Times New Roman" panose="02020603050405020304" pitchFamily="18" charset="0"/>
              </a:rPr>
              <a:t>Directory</a:t>
            </a:r>
            <a:r>
              <a:rPr lang="en-IE" dirty="0">
                <a:latin typeface="Times New Roman" panose="02020603050405020304" pitchFamily="18" charset="0"/>
                <a:cs typeface="Times New Roman" panose="02020603050405020304" pitchFamily="18" charset="0"/>
              </a:rPr>
              <a:t>\</a:t>
            </a:r>
            <a:r>
              <a:rPr lang="en-IE" dirty="0" err="1">
                <a:latin typeface="Times New Roman" panose="02020603050405020304" pitchFamily="18" charset="0"/>
                <a:cs typeface="Times New Roman" panose="02020603050405020304" pitchFamily="18" charset="0"/>
              </a:rPr>
              <a:t>Xillinx</a:t>
            </a:r>
            <a:r>
              <a:rPr lang="en-IE" dirty="0">
                <a:latin typeface="Times New Roman" panose="02020603050405020304" pitchFamily="18" charset="0"/>
                <a:cs typeface="Times New Roman" panose="02020603050405020304" pitchFamily="18" charset="0"/>
              </a:rPr>
              <a:t>\Vivado</a:t>
            </a:r>
            <a:r>
              <a:rPr lang="en-IE" i="1" dirty="0">
                <a:latin typeface="Times New Roman" panose="02020603050405020304" pitchFamily="18" charset="0"/>
                <a:cs typeface="Times New Roman" panose="02020603050405020304" pitchFamily="18" charset="0"/>
              </a:rPr>
              <a:t>\Version\</a:t>
            </a:r>
            <a:r>
              <a:rPr lang="en-IE" dirty="0">
                <a:latin typeface="Times New Roman" panose="02020603050405020304" pitchFamily="18" charset="0"/>
                <a:cs typeface="Times New Roman" panose="02020603050405020304" pitchFamily="18" charset="0"/>
              </a:rPr>
              <a:t>data\boards\</a:t>
            </a:r>
            <a:r>
              <a:rPr lang="en-IE" dirty="0" err="1">
                <a:latin typeface="Times New Roman" panose="02020603050405020304" pitchFamily="18" charset="0"/>
                <a:cs typeface="Times New Roman" panose="02020603050405020304" pitchFamily="18" charset="0"/>
              </a:rPr>
              <a:t>board_files</a:t>
            </a:r>
            <a:endParaRPr lang="en-IE" dirty="0">
              <a:latin typeface="Times New Roman" panose="02020603050405020304" pitchFamily="18" charset="0"/>
              <a:cs typeface="Times New Roman" panose="02020603050405020304" pitchFamily="18" charset="0"/>
            </a:endParaRPr>
          </a:p>
          <a:p>
            <a:pPr marL="384048" lvl="2" indent="0">
              <a:buNone/>
            </a:pPr>
            <a:r>
              <a:rPr lang="en-IE" dirty="0">
                <a:latin typeface="Times New Roman" panose="02020603050405020304" pitchFamily="18" charset="0"/>
                <a:cs typeface="Times New Roman" panose="02020603050405020304" pitchFamily="18" charset="0"/>
              </a:rPr>
              <a:t>(</a:t>
            </a:r>
            <a:r>
              <a:rPr lang="en-IE" i="1" dirty="0">
                <a:latin typeface="Times New Roman" panose="02020603050405020304" pitchFamily="18" charset="0"/>
                <a:cs typeface="Times New Roman" panose="02020603050405020304" pitchFamily="18" charset="0"/>
              </a:rPr>
              <a:t>Directory: Directory Xilinx installed on User Computer, Version: Current Vivado Version e.g. 2018.2).</a:t>
            </a:r>
          </a:p>
          <a:p>
            <a:pPr lvl="1">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For Vivado HLS:</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Close Vivado HLS.</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Go to: </a:t>
            </a:r>
            <a:r>
              <a:rPr lang="en-IE" i="1" dirty="0">
                <a:latin typeface="Times New Roman" panose="02020603050405020304" pitchFamily="18" charset="0"/>
                <a:cs typeface="Times New Roman" panose="02020603050405020304" pitchFamily="18" charset="0"/>
              </a:rPr>
              <a:t>Directory</a:t>
            </a:r>
            <a:r>
              <a:rPr lang="en-IE" dirty="0">
                <a:latin typeface="Times New Roman" panose="02020603050405020304" pitchFamily="18" charset="0"/>
                <a:cs typeface="Times New Roman" panose="02020603050405020304" pitchFamily="18" charset="0"/>
              </a:rPr>
              <a:t>\</a:t>
            </a:r>
            <a:r>
              <a:rPr lang="en-IE" dirty="0" err="1">
                <a:latin typeface="Times New Roman" panose="02020603050405020304" pitchFamily="18" charset="0"/>
                <a:cs typeface="Times New Roman" panose="02020603050405020304" pitchFamily="18" charset="0"/>
              </a:rPr>
              <a:t>Xillinx</a:t>
            </a:r>
            <a:r>
              <a:rPr lang="en-IE" dirty="0">
                <a:latin typeface="Times New Roman" panose="02020603050405020304" pitchFamily="18" charset="0"/>
                <a:cs typeface="Times New Roman" panose="02020603050405020304" pitchFamily="18" charset="0"/>
              </a:rPr>
              <a:t>\Vivado</a:t>
            </a:r>
            <a:r>
              <a:rPr lang="en-IE" i="1" dirty="0">
                <a:latin typeface="Times New Roman" panose="02020603050405020304" pitchFamily="18" charset="0"/>
                <a:cs typeface="Times New Roman" panose="02020603050405020304" pitchFamily="18" charset="0"/>
              </a:rPr>
              <a:t>\Version\common\config</a:t>
            </a:r>
          </a:p>
          <a:p>
            <a:pPr marL="384048" lvl="2" indent="0">
              <a:buNone/>
            </a:pPr>
            <a:r>
              <a:rPr lang="en-IE" dirty="0">
                <a:latin typeface="Times New Roman" panose="02020603050405020304" pitchFamily="18" charset="0"/>
                <a:cs typeface="Times New Roman" panose="02020603050405020304" pitchFamily="18" charset="0"/>
              </a:rPr>
              <a:t>(</a:t>
            </a:r>
            <a:r>
              <a:rPr lang="en-IE" i="1" dirty="0">
                <a:latin typeface="Times New Roman" panose="02020603050405020304" pitchFamily="18" charset="0"/>
                <a:cs typeface="Times New Roman" panose="02020603050405020304" pitchFamily="18" charset="0"/>
              </a:rPr>
              <a:t>Directory: Directory Xilinx installed on User Computer, Version: Current Vivado Version e.g. 2018.2).</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Open VivadoHls_boards.xml using Text Editor.</a:t>
            </a:r>
          </a:p>
          <a:p>
            <a:pPr lvl="2">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Add Board Details (e.g. PYNQ-Z2: 				</a:t>
            </a:r>
            <a:r>
              <a:rPr lang="en-IE" dirty="0"/>
              <a:t>					)</a:t>
            </a:r>
          </a:p>
        </p:txBody>
      </p:sp>
      <p:pic>
        <p:nvPicPr>
          <p:cNvPr id="5" name="Picture 4">
            <a:extLst>
              <a:ext uri="{FF2B5EF4-FFF2-40B4-BE49-F238E27FC236}">
                <a16:creationId xmlns:a16="http://schemas.microsoft.com/office/drawing/2014/main" id="{509A0F04-6471-40AB-BED7-A5A1CA90C2D7}"/>
              </a:ext>
            </a:extLst>
          </p:cNvPr>
          <p:cNvPicPr>
            <a:picLocks noChangeAspect="1"/>
          </p:cNvPicPr>
          <p:nvPr/>
        </p:nvPicPr>
        <p:blipFill>
          <a:blip r:embed="rId3"/>
          <a:stretch>
            <a:fillRect/>
          </a:stretch>
        </p:blipFill>
        <p:spPr>
          <a:xfrm>
            <a:off x="3638938" y="5243805"/>
            <a:ext cx="8005666" cy="286026"/>
          </a:xfrm>
          <a:prstGeom prst="rect">
            <a:avLst/>
          </a:prstGeom>
        </p:spPr>
      </p:pic>
    </p:spTree>
    <p:extLst>
      <p:ext uri="{BB962C8B-B14F-4D97-AF65-F5344CB8AC3E}">
        <p14:creationId xmlns:p14="http://schemas.microsoft.com/office/powerpoint/2010/main" val="3646412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BB5B1-0F28-4086-8A38-B97EEC577B0C}"/>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Using Vivado HLS</a:t>
            </a:r>
          </a:p>
        </p:txBody>
      </p:sp>
      <p:pic>
        <p:nvPicPr>
          <p:cNvPr id="4" name="Content Placeholder 3">
            <a:extLst>
              <a:ext uri="{FF2B5EF4-FFF2-40B4-BE49-F238E27FC236}">
                <a16:creationId xmlns:a16="http://schemas.microsoft.com/office/drawing/2014/main" id="{22CD1B1A-8FF1-4F49-BA09-CAC65F3056F3}"/>
              </a:ext>
            </a:extLst>
          </p:cNvPr>
          <p:cNvPicPr>
            <a:picLocks noGrp="1" noChangeAspect="1"/>
          </p:cNvPicPr>
          <p:nvPr>
            <p:ph idx="1"/>
          </p:nvPr>
        </p:nvPicPr>
        <p:blipFill rotWithShape="1">
          <a:blip r:embed="rId2"/>
          <a:srcRect b="55664"/>
          <a:stretch/>
        </p:blipFill>
        <p:spPr>
          <a:xfrm>
            <a:off x="6587412" y="438275"/>
            <a:ext cx="4090362" cy="1226215"/>
          </a:xfrm>
          <a:prstGeom prst="rect">
            <a:avLst/>
          </a:prstGeom>
        </p:spPr>
      </p:pic>
      <p:pic>
        <p:nvPicPr>
          <p:cNvPr id="5" name="Picture 4">
            <a:extLst>
              <a:ext uri="{FF2B5EF4-FFF2-40B4-BE49-F238E27FC236}">
                <a16:creationId xmlns:a16="http://schemas.microsoft.com/office/drawing/2014/main" id="{2D0C894B-361B-4AC0-B742-FEF3E6843967}"/>
              </a:ext>
            </a:extLst>
          </p:cNvPr>
          <p:cNvPicPr>
            <a:picLocks noChangeAspect="1"/>
          </p:cNvPicPr>
          <p:nvPr/>
        </p:nvPicPr>
        <p:blipFill rotWithShape="1">
          <a:blip r:embed="rId3"/>
          <a:srcRect t="5027" b="1"/>
          <a:stretch/>
        </p:blipFill>
        <p:spPr>
          <a:xfrm>
            <a:off x="776748" y="3377682"/>
            <a:ext cx="10825316" cy="2820236"/>
          </a:xfrm>
          <a:prstGeom prst="rect">
            <a:avLst/>
          </a:prstGeom>
        </p:spPr>
      </p:pic>
      <p:sp>
        <p:nvSpPr>
          <p:cNvPr id="6" name="TextBox 5">
            <a:extLst>
              <a:ext uri="{FF2B5EF4-FFF2-40B4-BE49-F238E27FC236}">
                <a16:creationId xmlns:a16="http://schemas.microsoft.com/office/drawing/2014/main" id="{4F2AEB92-1231-4835-87C3-6B88D593AB75}"/>
              </a:ext>
            </a:extLst>
          </p:cNvPr>
          <p:cNvSpPr txBox="1"/>
          <p:nvPr/>
        </p:nvSpPr>
        <p:spPr>
          <a:xfrm>
            <a:off x="746450" y="1785858"/>
            <a:ext cx="2276669" cy="1477328"/>
          </a:xfrm>
          <a:prstGeom prst="rect">
            <a:avLst/>
          </a:prstGeom>
          <a:noFill/>
          <a:ln>
            <a:solidFill>
              <a:schemeClr val="tx1"/>
            </a:solidFill>
          </a:ln>
        </p:spPr>
        <p:txBody>
          <a:bodyPr wrap="square" rtlCol="0">
            <a:spAutoFit/>
          </a:bodyPr>
          <a:lstStyle/>
          <a:p>
            <a:r>
              <a:rPr lang="en-IE" dirty="0">
                <a:latin typeface="Times New Roman" panose="02020603050405020304" pitchFamily="18" charset="0"/>
                <a:cs typeface="Times New Roman" panose="02020603050405020304" pitchFamily="18" charset="0"/>
              </a:rPr>
              <a:t>Enter Project Name</a:t>
            </a:r>
          </a:p>
          <a:p>
            <a:r>
              <a:rPr lang="en-IE" dirty="0">
                <a:latin typeface="Times New Roman" panose="02020603050405020304" pitchFamily="18" charset="0"/>
                <a:cs typeface="Times New Roman" panose="02020603050405020304" pitchFamily="18" charset="0"/>
              </a:rPr>
              <a:t>(Best to use given directory as other directories can cause errors)</a:t>
            </a:r>
          </a:p>
        </p:txBody>
      </p:sp>
      <p:cxnSp>
        <p:nvCxnSpPr>
          <p:cNvPr id="8" name="Straight Arrow Connector 7">
            <a:extLst>
              <a:ext uri="{FF2B5EF4-FFF2-40B4-BE49-F238E27FC236}">
                <a16:creationId xmlns:a16="http://schemas.microsoft.com/office/drawing/2014/main" id="{B489AE0D-37C8-49C9-AEDF-388C045CC173}"/>
              </a:ext>
            </a:extLst>
          </p:cNvPr>
          <p:cNvCxnSpPr>
            <a:cxnSpLocks/>
            <a:stCxn id="6" idx="2"/>
          </p:cNvCxnSpPr>
          <p:nvPr/>
        </p:nvCxnSpPr>
        <p:spPr>
          <a:xfrm>
            <a:off x="1884785" y="3263186"/>
            <a:ext cx="0" cy="35709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AAA55901-CFEF-407A-A228-763195B5092D}"/>
              </a:ext>
            </a:extLst>
          </p:cNvPr>
          <p:cNvSpPr txBox="1"/>
          <p:nvPr/>
        </p:nvSpPr>
        <p:spPr>
          <a:xfrm>
            <a:off x="3436776" y="1779638"/>
            <a:ext cx="2276669" cy="1569660"/>
          </a:xfrm>
          <a:prstGeom prst="rect">
            <a:avLst/>
          </a:prstGeom>
          <a:noFill/>
          <a:ln>
            <a:solidFill>
              <a:schemeClr val="tx1"/>
            </a:solidFill>
          </a:ln>
        </p:spPr>
        <p:txBody>
          <a:bodyPr wrap="square" rtlCol="0">
            <a:spAutoFit/>
          </a:bodyPr>
          <a:lstStyle/>
          <a:p>
            <a:r>
              <a:rPr lang="en-IE" sz="1600" dirty="0">
                <a:latin typeface="Times New Roman" panose="02020603050405020304" pitchFamily="18" charset="0"/>
                <a:cs typeface="Times New Roman" panose="02020603050405020304" pitchFamily="18" charset="0"/>
              </a:rPr>
              <a:t>Add Existing Design Sources and Define Top Function (Best to leave blank and add Function later, then set Top Function once Coded).</a:t>
            </a:r>
          </a:p>
        </p:txBody>
      </p:sp>
      <p:cxnSp>
        <p:nvCxnSpPr>
          <p:cNvPr id="18" name="Straight Arrow Connector 17">
            <a:extLst>
              <a:ext uri="{FF2B5EF4-FFF2-40B4-BE49-F238E27FC236}">
                <a16:creationId xmlns:a16="http://schemas.microsoft.com/office/drawing/2014/main" id="{219FA284-9EDA-44DA-836A-BEC047C4B489}"/>
              </a:ext>
            </a:extLst>
          </p:cNvPr>
          <p:cNvCxnSpPr>
            <a:cxnSpLocks/>
            <a:stCxn id="17" idx="2"/>
          </p:cNvCxnSpPr>
          <p:nvPr/>
        </p:nvCxnSpPr>
        <p:spPr>
          <a:xfrm>
            <a:off x="4575111" y="3293706"/>
            <a:ext cx="0" cy="3203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4B68C740-7A87-4F3C-9126-F625038F687A}"/>
              </a:ext>
            </a:extLst>
          </p:cNvPr>
          <p:cNvSpPr txBox="1"/>
          <p:nvPr/>
        </p:nvSpPr>
        <p:spPr>
          <a:xfrm>
            <a:off x="6304384" y="1764086"/>
            <a:ext cx="2276669" cy="1323439"/>
          </a:xfrm>
          <a:prstGeom prst="rect">
            <a:avLst/>
          </a:prstGeom>
          <a:noFill/>
          <a:ln>
            <a:solidFill>
              <a:schemeClr val="tx1"/>
            </a:solidFill>
          </a:ln>
        </p:spPr>
        <p:txBody>
          <a:bodyPr wrap="square" rtlCol="0">
            <a:spAutoFit/>
          </a:bodyPr>
          <a:lstStyle/>
          <a:p>
            <a:r>
              <a:rPr lang="en-IE" sz="1600" dirty="0">
                <a:latin typeface="Times New Roman" panose="02020603050405020304" pitchFamily="18" charset="0"/>
                <a:cs typeface="Times New Roman" panose="02020603050405020304" pitchFamily="18" charset="0"/>
              </a:rPr>
              <a:t>Add Test Bench Files.</a:t>
            </a:r>
          </a:p>
          <a:p>
            <a:r>
              <a:rPr lang="en-IE" sz="1600" dirty="0">
                <a:latin typeface="Times New Roman" panose="02020603050405020304" pitchFamily="18" charset="0"/>
                <a:cs typeface="Times New Roman" panose="02020603050405020304" pitchFamily="18" charset="0"/>
              </a:rPr>
              <a:t>(Again best to code from within system due to file management errors and set as testbench later)</a:t>
            </a:r>
          </a:p>
        </p:txBody>
      </p:sp>
      <p:cxnSp>
        <p:nvCxnSpPr>
          <p:cNvPr id="20" name="Straight Arrow Connector 19">
            <a:extLst>
              <a:ext uri="{FF2B5EF4-FFF2-40B4-BE49-F238E27FC236}">
                <a16:creationId xmlns:a16="http://schemas.microsoft.com/office/drawing/2014/main" id="{0F83DCE6-10A7-4829-AA26-11066E048901}"/>
              </a:ext>
            </a:extLst>
          </p:cNvPr>
          <p:cNvCxnSpPr>
            <a:cxnSpLocks/>
            <a:stCxn id="19" idx="2"/>
          </p:cNvCxnSpPr>
          <p:nvPr/>
        </p:nvCxnSpPr>
        <p:spPr>
          <a:xfrm>
            <a:off x="7442719" y="3087525"/>
            <a:ext cx="0" cy="5109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B0A154C4-E97B-49EB-A2CB-54CE824E9A96}"/>
              </a:ext>
            </a:extLst>
          </p:cNvPr>
          <p:cNvSpPr txBox="1"/>
          <p:nvPr/>
        </p:nvSpPr>
        <p:spPr>
          <a:xfrm>
            <a:off x="9283959" y="2243058"/>
            <a:ext cx="2276669" cy="646331"/>
          </a:xfrm>
          <a:prstGeom prst="rect">
            <a:avLst/>
          </a:prstGeom>
          <a:noFill/>
          <a:ln>
            <a:solidFill>
              <a:schemeClr val="tx1"/>
            </a:solidFill>
          </a:ln>
        </p:spPr>
        <p:txBody>
          <a:bodyPr wrap="square" rtlCol="0">
            <a:spAutoFit/>
          </a:bodyPr>
          <a:lstStyle/>
          <a:p>
            <a:r>
              <a:rPr lang="en-IE" dirty="0">
                <a:latin typeface="Times New Roman" panose="02020603050405020304" pitchFamily="18" charset="0"/>
                <a:cs typeface="Times New Roman" panose="02020603050405020304" pitchFamily="18" charset="0"/>
              </a:rPr>
              <a:t>Select Desired Technology to be used</a:t>
            </a:r>
          </a:p>
        </p:txBody>
      </p:sp>
      <p:cxnSp>
        <p:nvCxnSpPr>
          <p:cNvPr id="22" name="Straight Arrow Connector 21">
            <a:extLst>
              <a:ext uri="{FF2B5EF4-FFF2-40B4-BE49-F238E27FC236}">
                <a16:creationId xmlns:a16="http://schemas.microsoft.com/office/drawing/2014/main" id="{B835E836-0CF6-446F-840B-296494FE4175}"/>
              </a:ext>
            </a:extLst>
          </p:cNvPr>
          <p:cNvCxnSpPr>
            <a:cxnSpLocks/>
            <a:stCxn id="21" idx="2"/>
          </p:cNvCxnSpPr>
          <p:nvPr/>
        </p:nvCxnSpPr>
        <p:spPr>
          <a:xfrm>
            <a:off x="10422294" y="2889389"/>
            <a:ext cx="0" cy="6655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190960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8EE7E-2386-4ACA-AF24-4569A53DA5AD}"/>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Using Vivado HLS (Cont..)</a:t>
            </a:r>
          </a:p>
        </p:txBody>
      </p:sp>
      <p:sp>
        <p:nvSpPr>
          <p:cNvPr id="3" name="Content Placeholder 2">
            <a:extLst>
              <a:ext uri="{FF2B5EF4-FFF2-40B4-BE49-F238E27FC236}">
                <a16:creationId xmlns:a16="http://schemas.microsoft.com/office/drawing/2014/main" id="{0D94CA0D-F325-423B-9442-EC3BA4A2C83B}"/>
              </a:ext>
            </a:extLst>
          </p:cNvPr>
          <p:cNvSpPr>
            <a:spLocks noGrp="1"/>
          </p:cNvSpPr>
          <p:nvPr>
            <p:ph idx="1"/>
          </p:nvPr>
        </p:nvSpPr>
        <p:spPr/>
        <p:txBody>
          <a:bodyPr/>
          <a:lstStyle/>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Adding Files</a:t>
            </a:r>
          </a:p>
          <a:p>
            <a:pPr>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E"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E" dirty="0">
                <a:latin typeface="Times New Roman" panose="02020603050405020304" pitchFamily="18" charset="0"/>
                <a:cs typeface="Times New Roman" panose="02020603050405020304" pitchFamily="18" charset="0"/>
              </a:rPr>
              <a:t>Minimum 3 Files Needed for System:</a:t>
            </a:r>
          </a:p>
          <a:p>
            <a:pPr marL="544068" lvl="1" indent="-342900">
              <a:buFont typeface="+mj-lt"/>
              <a:buAutoNum type="arabicPeriod"/>
            </a:pPr>
            <a:r>
              <a:rPr lang="en-IE" dirty="0">
                <a:latin typeface="Times New Roman" panose="02020603050405020304" pitchFamily="18" charset="0"/>
                <a:cs typeface="Times New Roman" panose="02020603050405020304" pitchFamily="18" charset="0"/>
              </a:rPr>
              <a:t>The Design File (Defines Component Functions).</a:t>
            </a:r>
          </a:p>
          <a:p>
            <a:pPr marL="544068" lvl="1" indent="-342900">
              <a:buFont typeface="+mj-lt"/>
              <a:buAutoNum type="arabicPeriod"/>
            </a:pPr>
            <a:r>
              <a:rPr lang="en-IE" dirty="0">
                <a:latin typeface="Times New Roman" panose="02020603050405020304" pitchFamily="18" charset="0"/>
                <a:cs typeface="Times New Roman" panose="02020603050405020304" pitchFamily="18" charset="0"/>
              </a:rPr>
              <a:t>The Testbench (Defines System Test).</a:t>
            </a:r>
          </a:p>
          <a:p>
            <a:pPr marL="544068" lvl="1" indent="-342900">
              <a:buFont typeface="+mj-lt"/>
              <a:buAutoNum type="arabicPeriod"/>
            </a:pPr>
            <a:r>
              <a:rPr lang="en-IE" dirty="0">
                <a:latin typeface="Times New Roman" panose="02020603050405020304" pitchFamily="18" charset="0"/>
                <a:cs typeface="Times New Roman" panose="02020603050405020304" pitchFamily="18" charset="0"/>
              </a:rPr>
              <a:t>The Header File (Links the Testbench to the Design File so that tests can be performed).</a:t>
            </a:r>
          </a:p>
        </p:txBody>
      </p:sp>
      <p:pic>
        <p:nvPicPr>
          <p:cNvPr id="9" name="Picture 8" descr="A screenshot of a computer&#10;&#10;Description automatically generated">
            <a:extLst>
              <a:ext uri="{FF2B5EF4-FFF2-40B4-BE49-F238E27FC236}">
                <a16:creationId xmlns:a16="http://schemas.microsoft.com/office/drawing/2014/main" id="{E5BA2F13-0F37-459C-84B0-E452D03FFCF6}"/>
              </a:ext>
            </a:extLst>
          </p:cNvPr>
          <p:cNvPicPr>
            <a:picLocks noChangeAspect="1"/>
          </p:cNvPicPr>
          <p:nvPr/>
        </p:nvPicPr>
        <p:blipFill rotWithShape="1">
          <a:blip r:embed="rId2">
            <a:extLst>
              <a:ext uri="{28A0092B-C50C-407E-A947-70E740481C1C}">
                <a14:useLocalDpi xmlns:a14="http://schemas.microsoft.com/office/drawing/2010/main" val="0"/>
              </a:ext>
            </a:extLst>
          </a:blip>
          <a:srcRect l="127" t="8319" r="83622" b="76215"/>
          <a:stretch/>
        </p:blipFill>
        <p:spPr>
          <a:xfrm>
            <a:off x="1160207" y="2222090"/>
            <a:ext cx="3783568" cy="2025445"/>
          </a:xfrm>
          <a:prstGeom prst="rect">
            <a:avLst/>
          </a:prstGeom>
          <a:ln>
            <a:solidFill>
              <a:schemeClr val="tx1"/>
            </a:solidFill>
          </a:ln>
        </p:spPr>
      </p:pic>
    </p:spTree>
    <p:extLst>
      <p:ext uri="{BB962C8B-B14F-4D97-AF65-F5344CB8AC3E}">
        <p14:creationId xmlns:p14="http://schemas.microsoft.com/office/powerpoint/2010/main" val="3571713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51AAE-CB5B-4F74-8372-F237424E3E76}"/>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Design File (.C or .CPP)</a:t>
            </a:r>
          </a:p>
        </p:txBody>
      </p:sp>
      <p:sp>
        <p:nvSpPr>
          <p:cNvPr id="3" name="Content Placeholder 2">
            <a:extLst>
              <a:ext uri="{FF2B5EF4-FFF2-40B4-BE49-F238E27FC236}">
                <a16:creationId xmlns:a16="http://schemas.microsoft.com/office/drawing/2014/main" id="{586D85B1-A2DB-4ADF-A4B6-EF49E591A1A4}"/>
              </a:ext>
            </a:extLst>
          </p:cNvPr>
          <p:cNvSpPr>
            <a:spLocks noGrp="1"/>
          </p:cNvSpPr>
          <p:nvPr>
            <p:ph idx="1"/>
          </p:nvPr>
        </p:nvSpPr>
        <p:spPr>
          <a:xfrm>
            <a:off x="1097280" y="1845734"/>
            <a:ext cx="10058400" cy="4471090"/>
          </a:xfrm>
        </p:spPr>
        <p:txBody>
          <a:bodyPr/>
          <a:lstStyle/>
          <a:p>
            <a:pPr algn="just"/>
            <a:r>
              <a:rPr lang="en-IE" sz="1800" dirty="0">
                <a:latin typeface="Times New Roman" panose="02020603050405020304" pitchFamily="18" charset="0"/>
                <a:cs typeface="Times New Roman" panose="02020603050405020304" pitchFamily="18" charset="0"/>
              </a:rPr>
              <a:t>Coded in standard C/C++, No special requirements for coding.</a:t>
            </a:r>
          </a:p>
          <a:p>
            <a:pPr algn="just"/>
            <a:r>
              <a:rPr lang="en-IE" sz="1800" dirty="0">
                <a:latin typeface="Times New Roman" panose="02020603050405020304" pitchFamily="18" charset="0"/>
                <a:cs typeface="Times New Roman" panose="02020603050405020304" pitchFamily="18" charset="0"/>
              </a:rPr>
              <a:t>Any additional optimization techniques are optional and appear to be up to user input (e.g. Loop Unrolling and Pipelining).</a:t>
            </a:r>
          </a:p>
          <a:p>
            <a:pPr algn="just"/>
            <a:r>
              <a:rPr lang="en-IE" sz="1800" dirty="0">
                <a:latin typeface="Times New Roman" panose="02020603050405020304" pitchFamily="18" charset="0"/>
                <a:cs typeface="Times New Roman" panose="02020603050405020304" pitchFamily="18" charset="0"/>
              </a:rPr>
              <a:t>Finally according to documentation </a:t>
            </a:r>
            <a:r>
              <a:rPr lang="en-IE" sz="1800" b="1" dirty="0">
                <a:latin typeface="Times New Roman" panose="02020603050405020304" pitchFamily="18" charset="0"/>
                <a:cs typeface="Times New Roman" panose="02020603050405020304" pitchFamily="18" charset="0"/>
              </a:rPr>
              <a:t>most</a:t>
            </a:r>
            <a:r>
              <a:rPr lang="en-IE" sz="1800" dirty="0">
                <a:latin typeface="Times New Roman" panose="02020603050405020304" pitchFamily="18" charset="0"/>
                <a:cs typeface="Times New Roman" panose="02020603050405020304" pitchFamily="18" charset="0"/>
              </a:rPr>
              <a:t> C/C++ libraries should be compatible with Vivado HLS. In particular OpenCV is noted as having support.</a:t>
            </a:r>
          </a:p>
          <a:p>
            <a:pPr algn="just"/>
            <a:r>
              <a:rPr lang="en-IE" sz="1800" dirty="0">
                <a:latin typeface="Times New Roman" panose="02020603050405020304" pitchFamily="18" charset="0"/>
                <a:cs typeface="Times New Roman" panose="02020603050405020304" pitchFamily="18" charset="0"/>
              </a:rPr>
              <a:t>It is important to note the lack of the </a:t>
            </a:r>
            <a:r>
              <a:rPr lang="en-IE" sz="1800" b="1" dirty="0">
                <a:latin typeface="Times New Roman" panose="02020603050405020304" pitchFamily="18" charset="0"/>
                <a:cs typeface="Times New Roman" panose="02020603050405020304" pitchFamily="18" charset="0"/>
              </a:rPr>
              <a:t>return </a:t>
            </a:r>
            <a:r>
              <a:rPr lang="en-IE" sz="1800" dirty="0">
                <a:latin typeface="Times New Roman" panose="02020603050405020304" pitchFamily="18" charset="0"/>
                <a:cs typeface="Times New Roman" panose="02020603050405020304" pitchFamily="18" charset="0"/>
              </a:rPr>
              <a:t>statement.</a:t>
            </a:r>
          </a:p>
          <a:p>
            <a:pPr lvl="1" algn="just">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In typical C/C++ programming the return statement is used to output the final value.</a:t>
            </a:r>
          </a:p>
          <a:p>
            <a:pPr lvl="1" algn="just">
              <a:buFont typeface="Wingdings" panose="05000000000000000000" pitchFamily="2" charset="2"/>
              <a:buChar char="§"/>
            </a:pPr>
            <a:r>
              <a:rPr lang="en-IE" sz="1600" dirty="0" err="1">
                <a:latin typeface="Times New Roman" panose="02020603050405020304" pitchFamily="18" charset="0"/>
                <a:cs typeface="Times New Roman" panose="02020603050405020304" pitchFamily="18" charset="0"/>
              </a:rPr>
              <a:t>Vivado</a:t>
            </a:r>
            <a:r>
              <a:rPr lang="en-IE" sz="1600" dirty="0">
                <a:latin typeface="Times New Roman" panose="02020603050405020304" pitchFamily="18" charset="0"/>
                <a:cs typeface="Times New Roman" panose="02020603050405020304" pitchFamily="18" charset="0"/>
              </a:rPr>
              <a:t> HLS code represents a hardware implementation of the application. In hardware there is no such thing a blanket return statement, all values must be returned along a specified port.</a:t>
            </a:r>
          </a:p>
          <a:p>
            <a:pPr lvl="1" algn="just">
              <a:buFont typeface="Wingdings" panose="05000000000000000000" pitchFamily="2" charset="2"/>
              <a:buChar char="§"/>
            </a:pPr>
            <a:r>
              <a:rPr lang="en-IE" sz="1600" dirty="0">
                <a:latin typeface="Times New Roman" panose="02020603050405020304" pitchFamily="18" charset="0"/>
                <a:cs typeface="Times New Roman" panose="02020603050405020304" pitchFamily="18" charset="0"/>
              </a:rPr>
              <a:t>Instead the system must take in a pointer (address) to the desired output location.</a:t>
            </a:r>
          </a:p>
          <a:p>
            <a:pPr marL="0" indent="0">
              <a:buNone/>
            </a:pPr>
            <a:endParaRPr lang="en-IE"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A1DBE873-FD83-41D3-80A4-5F0B8492EB8C}"/>
              </a:ext>
            </a:extLst>
          </p:cNvPr>
          <p:cNvPicPr/>
          <p:nvPr/>
        </p:nvPicPr>
        <p:blipFill>
          <a:blip r:embed="rId2"/>
          <a:stretch>
            <a:fillRect/>
          </a:stretch>
        </p:blipFill>
        <p:spPr>
          <a:xfrm>
            <a:off x="6615405" y="5010539"/>
            <a:ext cx="2148321" cy="1287625"/>
          </a:xfrm>
          <a:prstGeom prst="rect">
            <a:avLst/>
          </a:prstGeom>
          <a:ln>
            <a:solidFill>
              <a:schemeClr val="tx1"/>
            </a:solidFill>
          </a:ln>
        </p:spPr>
      </p:pic>
      <p:pic>
        <p:nvPicPr>
          <p:cNvPr id="17" name="Picture 16">
            <a:extLst>
              <a:ext uri="{FF2B5EF4-FFF2-40B4-BE49-F238E27FC236}">
                <a16:creationId xmlns:a16="http://schemas.microsoft.com/office/drawing/2014/main" id="{98D123EE-7956-4D9C-91F4-1B2E707DC6DF}"/>
              </a:ext>
            </a:extLst>
          </p:cNvPr>
          <p:cNvPicPr/>
          <p:nvPr/>
        </p:nvPicPr>
        <p:blipFill rotWithShape="1">
          <a:blip r:embed="rId3"/>
          <a:srcRect l="1977" t="2164" r="1"/>
          <a:stretch/>
        </p:blipFill>
        <p:spPr bwMode="auto">
          <a:xfrm>
            <a:off x="2556011" y="5022157"/>
            <a:ext cx="2043981" cy="1264390"/>
          </a:xfrm>
          <a:prstGeom prst="rect">
            <a:avLst/>
          </a:prstGeom>
          <a:ln>
            <a:solidFill>
              <a:schemeClr val="tx1"/>
            </a:solidFill>
          </a:ln>
          <a:extLst>
            <a:ext uri="{53640926-AAD7-44D8-BBD7-CCE9431645EC}">
              <a14:shadowObscured xmlns:a14="http://schemas.microsoft.com/office/drawing/2010/main"/>
            </a:ext>
          </a:extLst>
        </p:spPr>
      </p:pic>
      <p:cxnSp>
        <p:nvCxnSpPr>
          <p:cNvPr id="10" name="Straight Arrow Connector 9">
            <a:extLst>
              <a:ext uri="{FF2B5EF4-FFF2-40B4-BE49-F238E27FC236}">
                <a16:creationId xmlns:a16="http://schemas.microsoft.com/office/drawing/2014/main" id="{76BA831C-FEBE-486D-8C24-6E14E1D8C7BD}"/>
              </a:ext>
            </a:extLst>
          </p:cNvPr>
          <p:cNvCxnSpPr>
            <a:cxnSpLocks/>
            <a:stCxn id="17" idx="3"/>
            <a:endCxn id="14" idx="1"/>
          </p:cNvCxnSpPr>
          <p:nvPr/>
        </p:nvCxnSpPr>
        <p:spPr>
          <a:xfrm>
            <a:off x="4599992" y="5654352"/>
            <a:ext cx="20154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94055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50501-2A11-4B2E-ADC0-83991F5BEAB1}"/>
              </a:ext>
            </a:extLst>
          </p:cNvPr>
          <p:cNvSpPr>
            <a:spLocks noGrp="1"/>
          </p:cNvSpPr>
          <p:nvPr>
            <p:ph type="title"/>
          </p:nvPr>
        </p:nvSpPr>
        <p:spPr/>
        <p:txBody>
          <a:bodyPr/>
          <a:lstStyle/>
          <a:p>
            <a:r>
              <a:rPr lang="en-IE" dirty="0">
                <a:latin typeface="Times New Roman" panose="02020603050405020304" pitchFamily="18" charset="0"/>
                <a:cs typeface="Times New Roman" panose="02020603050405020304" pitchFamily="18" charset="0"/>
              </a:rPr>
              <a:t>Design File (.C or .CPP) (Cont..)</a:t>
            </a:r>
            <a:endParaRPr lang="en-IE" dirty="0"/>
          </a:p>
        </p:txBody>
      </p:sp>
      <p:sp>
        <p:nvSpPr>
          <p:cNvPr id="3" name="Content Placeholder 2">
            <a:extLst>
              <a:ext uri="{FF2B5EF4-FFF2-40B4-BE49-F238E27FC236}">
                <a16:creationId xmlns:a16="http://schemas.microsoft.com/office/drawing/2014/main" id="{D568A217-7636-444E-AA42-5ECBD72C0075}"/>
              </a:ext>
            </a:extLst>
          </p:cNvPr>
          <p:cNvSpPr>
            <a:spLocks noGrp="1"/>
          </p:cNvSpPr>
          <p:nvPr>
            <p:ph idx="1"/>
          </p:nvPr>
        </p:nvSpPr>
        <p:spPr/>
        <p:txBody>
          <a:bodyPr/>
          <a:lstStyle/>
          <a:p>
            <a:r>
              <a:rPr lang="en-IE" dirty="0">
                <a:latin typeface="Times New Roman" panose="02020603050405020304" pitchFamily="18" charset="0"/>
                <a:cs typeface="Times New Roman" panose="02020603050405020304" pitchFamily="18" charset="0"/>
              </a:rPr>
              <a:t>The user must set which file/function is the top function, i.e. the function targeted by the testbench for testing.</a:t>
            </a:r>
          </a:p>
          <a:p>
            <a:r>
              <a:rPr lang="en-IE" dirty="0">
                <a:latin typeface="Times New Roman" panose="02020603050405020304" pitchFamily="18" charset="0"/>
                <a:cs typeface="Times New Roman" panose="02020603050405020304" pitchFamily="18" charset="0"/>
              </a:rPr>
              <a:t>To do this </a:t>
            </a:r>
            <a:r>
              <a:rPr lang="en-IE" b="1" i="1" dirty="0">
                <a:latin typeface="Times New Roman" panose="02020603050405020304" pitchFamily="18" charset="0"/>
                <a:cs typeface="Times New Roman" panose="02020603050405020304" pitchFamily="18" charset="0"/>
              </a:rPr>
              <a:t>Right-Click</a:t>
            </a:r>
            <a:r>
              <a:rPr lang="en-IE" dirty="0">
                <a:latin typeface="Times New Roman" panose="02020603050405020304" pitchFamily="18" charset="0"/>
                <a:cs typeface="Times New Roman" panose="02020603050405020304" pitchFamily="18" charset="0"/>
              </a:rPr>
              <a:t> on the Project to access the </a:t>
            </a:r>
            <a:r>
              <a:rPr lang="en-IE" b="1" i="1" dirty="0">
                <a:latin typeface="Times New Roman" panose="02020603050405020304" pitchFamily="18" charset="0"/>
                <a:cs typeface="Times New Roman" panose="02020603050405020304" pitchFamily="18" charset="0"/>
              </a:rPr>
              <a:t>Project Settings -&gt; Synthesis</a:t>
            </a:r>
            <a:r>
              <a:rPr lang="en-IE" dirty="0">
                <a:latin typeface="Times New Roman" panose="02020603050405020304" pitchFamily="18" charset="0"/>
                <a:cs typeface="Times New Roman" panose="02020603050405020304" pitchFamily="18" charset="0"/>
              </a:rPr>
              <a:t>.</a:t>
            </a:r>
          </a:p>
          <a:p>
            <a:r>
              <a:rPr lang="en-IE" dirty="0">
                <a:latin typeface="Times New Roman" panose="02020603050405020304" pitchFamily="18" charset="0"/>
                <a:cs typeface="Times New Roman" panose="02020603050405020304" pitchFamily="18" charset="0"/>
              </a:rPr>
              <a:t>Then select the Top Function. (Note the system will list all functions within the C file, so you must chose the outer most function).</a:t>
            </a:r>
          </a:p>
        </p:txBody>
      </p:sp>
      <p:pic>
        <p:nvPicPr>
          <p:cNvPr id="4" name="Picture 3">
            <a:extLst>
              <a:ext uri="{FF2B5EF4-FFF2-40B4-BE49-F238E27FC236}">
                <a16:creationId xmlns:a16="http://schemas.microsoft.com/office/drawing/2014/main" id="{4BF4FFFA-EAB9-4026-B7CD-2F410B8838CB}"/>
              </a:ext>
            </a:extLst>
          </p:cNvPr>
          <p:cNvPicPr>
            <a:picLocks noChangeAspect="1"/>
          </p:cNvPicPr>
          <p:nvPr/>
        </p:nvPicPr>
        <p:blipFill>
          <a:blip r:embed="rId2"/>
          <a:stretch>
            <a:fillRect/>
          </a:stretch>
        </p:blipFill>
        <p:spPr>
          <a:xfrm>
            <a:off x="5256072" y="3680686"/>
            <a:ext cx="4986319" cy="2270037"/>
          </a:xfrm>
          <a:prstGeom prst="rect">
            <a:avLst/>
          </a:prstGeom>
          <a:ln>
            <a:solidFill>
              <a:schemeClr val="tx1"/>
            </a:solidFill>
          </a:ln>
        </p:spPr>
      </p:pic>
      <p:pic>
        <p:nvPicPr>
          <p:cNvPr id="5" name="Content Placeholder 4" descr="A screenshot of a computer&#10;&#10;Description automatically generated">
            <a:extLst>
              <a:ext uri="{FF2B5EF4-FFF2-40B4-BE49-F238E27FC236}">
                <a16:creationId xmlns:a16="http://schemas.microsoft.com/office/drawing/2014/main" id="{F28B9BC5-AF1C-4EBE-9A1F-7597B3AA4704}"/>
              </a:ext>
            </a:extLst>
          </p:cNvPr>
          <p:cNvPicPr>
            <a:picLocks noChangeAspect="1"/>
          </p:cNvPicPr>
          <p:nvPr/>
        </p:nvPicPr>
        <p:blipFill rotWithShape="1">
          <a:blip r:embed="rId3">
            <a:extLst>
              <a:ext uri="{28A0092B-C50C-407E-A947-70E740481C1C}">
                <a14:useLocalDpi xmlns:a14="http://schemas.microsoft.com/office/drawing/2010/main" val="0"/>
              </a:ext>
            </a:extLst>
          </a:blip>
          <a:srcRect t="2499" r="81356" b="87724"/>
          <a:stretch/>
        </p:blipFill>
        <p:spPr>
          <a:xfrm>
            <a:off x="1761620" y="4210413"/>
            <a:ext cx="2900004" cy="855408"/>
          </a:xfrm>
          <a:prstGeom prst="rect">
            <a:avLst/>
          </a:prstGeom>
          <a:ln>
            <a:solidFill>
              <a:schemeClr val="tx1"/>
            </a:solidFill>
          </a:ln>
        </p:spPr>
      </p:pic>
      <p:cxnSp>
        <p:nvCxnSpPr>
          <p:cNvPr id="6" name="Straight Arrow Connector 5">
            <a:extLst>
              <a:ext uri="{FF2B5EF4-FFF2-40B4-BE49-F238E27FC236}">
                <a16:creationId xmlns:a16="http://schemas.microsoft.com/office/drawing/2014/main" id="{6ED2180B-970E-4210-BB82-40CFBC549002}"/>
              </a:ext>
            </a:extLst>
          </p:cNvPr>
          <p:cNvCxnSpPr>
            <a:stCxn id="5" idx="3"/>
          </p:cNvCxnSpPr>
          <p:nvPr/>
        </p:nvCxnSpPr>
        <p:spPr>
          <a:xfrm>
            <a:off x="4661624" y="4638117"/>
            <a:ext cx="950388" cy="49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474941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Retrospec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2608</Words>
  <Application>Microsoft Office PowerPoint</Application>
  <PresentationFormat>Widescreen</PresentationFormat>
  <Paragraphs>203</Paragraphs>
  <Slides>28</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Arial</vt:lpstr>
      <vt:lpstr>Calibri</vt:lpstr>
      <vt:lpstr>Calibri Light</vt:lpstr>
      <vt:lpstr>Corbel</vt:lpstr>
      <vt:lpstr>Times New Roman</vt:lpstr>
      <vt:lpstr>Wingdings</vt:lpstr>
      <vt:lpstr>Parallax</vt:lpstr>
      <vt:lpstr>Retrospect</vt:lpstr>
      <vt:lpstr>Vivado HLS to Juptyer Notebooks Tutorial</vt:lpstr>
      <vt:lpstr>High Level Synthesis (HLS)</vt:lpstr>
      <vt:lpstr>Vivado HLS Basics</vt:lpstr>
      <vt:lpstr>Languages Supported</vt:lpstr>
      <vt:lpstr>Setting PYNQ Board on HLS</vt:lpstr>
      <vt:lpstr>Using Vivado HLS</vt:lpstr>
      <vt:lpstr>Using Vivado HLS (Cont..)</vt:lpstr>
      <vt:lpstr>Design File (.C or .CPP)</vt:lpstr>
      <vt:lpstr>Design File (.C or .CPP) (Cont..)</vt:lpstr>
      <vt:lpstr>Header File (.H)</vt:lpstr>
      <vt:lpstr>Testbench File (.C or .CPP)</vt:lpstr>
      <vt:lpstr>AXI (Advanced eXtensible Interface)</vt:lpstr>
      <vt:lpstr>AXI4-Memory Mapped</vt:lpstr>
      <vt:lpstr>AXI-Stream</vt:lpstr>
      <vt:lpstr>AXI-Stream (Cont..)</vt:lpstr>
      <vt:lpstr>Vivado HLS Functions</vt:lpstr>
      <vt:lpstr>RTL Export</vt:lpstr>
      <vt:lpstr>Importing to Vivado Design Suite</vt:lpstr>
      <vt:lpstr>Importing to Vivado (Cont..)</vt:lpstr>
      <vt:lpstr>Block Design (AXI-Lite Connections)</vt:lpstr>
      <vt:lpstr>Block Design (AXI-Stream Connections)</vt:lpstr>
      <vt:lpstr>Bitstream Generation</vt:lpstr>
      <vt:lpstr>Juptyer Notebooks Setup</vt:lpstr>
      <vt:lpstr>Using Design on Juptyer Notebooks</vt:lpstr>
      <vt:lpstr>Using Design on Juptyer Notebooks (Cont..)</vt:lpstr>
      <vt:lpstr>Using Design on Juptyer Notebooks (Cont..)</vt:lpstr>
      <vt:lpstr>Juptyer Notebooks AXI-Stream</vt:lpstr>
      <vt:lpstr>Juptyer Notebooks AXI-Stream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Vivado HLS to Juptyer Notebooks Tutorial</dc:title>
  <dc:creator>Donal Conneely</dc:creator>
  <cp:lastModifiedBy>Donal Conneely</cp:lastModifiedBy>
  <cp:revision>11</cp:revision>
  <dcterms:created xsi:type="dcterms:W3CDTF">2020-05-16T16:33:46Z</dcterms:created>
  <dcterms:modified xsi:type="dcterms:W3CDTF">2020-05-16T17:02:53Z</dcterms:modified>
</cp:coreProperties>
</file>